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7" r:id="rId2"/>
    <p:sldId id="271" r:id="rId3"/>
    <p:sldId id="270" r:id="rId4"/>
    <p:sldId id="298" r:id="rId5"/>
    <p:sldId id="273" r:id="rId6"/>
    <p:sldId id="276" r:id="rId7"/>
    <p:sldId id="277" r:id="rId8"/>
    <p:sldId id="274" r:id="rId9"/>
    <p:sldId id="299" r:id="rId10"/>
    <p:sldId id="280" r:id="rId11"/>
    <p:sldId id="281" r:id="rId12"/>
    <p:sldId id="282" r:id="rId13"/>
    <p:sldId id="300" r:id="rId14"/>
    <p:sldId id="283" r:id="rId15"/>
    <p:sldId id="295" r:id="rId16"/>
    <p:sldId id="296" r:id="rId17"/>
    <p:sldId id="297" r:id="rId18"/>
    <p:sldId id="287" r:id="rId19"/>
    <p:sldId id="288" r:id="rId20"/>
    <p:sldId id="289" r:id="rId21"/>
    <p:sldId id="294" r:id="rId22"/>
    <p:sldId id="284" r:id="rId23"/>
    <p:sldId id="285" r:id="rId24"/>
    <p:sldId id="293" r:id="rId25"/>
    <p:sldId id="301" r:id="rId26"/>
    <p:sldId id="265" r:id="rId27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istrator" initials="A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B355F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1" d="100"/>
          <a:sy n="71" d="100"/>
        </p:scale>
        <p:origin x="-10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812182-ADE2-40E3-B689-24B09E533D24}" type="datetimeFigureOut">
              <a:rPr lang="zh-CN" altLang="en-US" smtClean="0"/>
              <a:t>2017/7/30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42875" y="768350"/>
            <a:ext cx="6818313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860925"/>
            <a:ext cx="5683250" cy="4605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7FA4B8-01C9-4199-8092-71E432B893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708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7FA4B8-01C9-4199-8092-71E432B893B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86939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7FA4B8-01C9-4199-8092-71E432B893B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7716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7FA4B8-01C9-4199-8092-71E432B893B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7114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7FA4B8-01C9-4199-8092-71E432B893B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7163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7FA4B8-01C9-4199-8092-71E432B893B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8632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7FA4B8-01C9-4199-8092-71E432B893B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9148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7FA4B8-01C9-4199-8092-71E432B893B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3688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7FA4B8-01C9-4199-8092-71E432B893B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7394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7FA4B8-01C9-4199-8092-71E432B893B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2740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7FA4B8-01C9-4199-8092-71E432B893B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1047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7FA4B8-01C9-4199-8092-71E432B893B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1457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7FA4B8-01C9-4199-8092-71E432B893B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9407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7FA4B8-01C9-4199-8092-71E432B893B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5361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7FA4B8-01C9-4199-8092-71E432B893B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8973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7FA4B8-01C9-4199-8092-71E432B893B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04764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7FA4B8-01C9-4199-8092-71E432B893B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4158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7FA4B8-01C9-4199-8092-71E432B893B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9184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7FA4B8-01C9-4199-8092-71E432B893B9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4062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7FA4B8-01C9-4199-8092-71E432B893B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1854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7FA4B8-01C9-4199-8092-71E432B893B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0497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7FA4B8-01C9-4199-8092-71E432B893B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3424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7FA4B8-01C9-4199-8092-71E432B893B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342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7FA4B8-01C9-4199-8092-71E432B893B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7754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7FA4B8-01C9-4199-8092-71E432B893B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8556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7FA4B8-01C9-4199-8092-71E432B893B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157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2017/7/30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2017/7/30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2017/7/30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2017/7/30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2017/7/30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背景_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8255" y="-37465"/>
            <a:ext cx="12212955" cy="68707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00617" y="2223247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经典中宋简" panose="02010609000101010101" charset="-122"/>
                <a:ea typeface="经典中宋简" panose="02010609000101010101" charset="-122"/>
              </a:rPr>
              <a:t>三大改造</a:t>
            </a:r>
            <a:endParaRPr lang="zh-CN" altLang="en-US" sz="4400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经典中宋简" panose="02010609000101010101" charset="-122"/>
              <a:ea typeface="经典中宋简" panose="0201060900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62145" y="3474720"/>
            <a:ext cx="24801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制作人  </a:t>
            </a:r>
            <a:r>
              <a:rPr lang="zh-CN" altLang="en-US" sz="3200" dirty="0" smtClean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陈洁</a:t>
            </a:r>
            <a:endParaRPr lang="zh-CN" altLang="en-US" sz="3200" dirty="0">
              <a:solidFill>
                <a:srgbClr val="8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8" name="Rectangle 6"/>
          <p:cNvSpPr>
            <a:spLocks noChangeArrowheads="1"/>
          </p:cNvSpPr>
          <p:nvPr/>
        </p:nvSpPr>
        <p:spPr bwMode="auto">
          <a:xfrm>
            <a:off x="0" y="52616"/>
            <a:ext cx="9450023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dirty="0"/>
              <a:t> 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在广泛开展农业合作化运动的同时，我国对</a:t>
            </a:r>
          </a:p>
          <a:p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手工业也进行了社会主义改造。与农业的社</a:t>
            </a:r>
          </a:p>
          <a:p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会主义改造相似，主要采取合作化的方法把</a:t>
            </a:r>
          </a:p>
          <a:p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个体所有制逐渐改造成社会主义集体所有制。</a:t>
            </a:r>
          </a:p>
          <a:p>
            <a:r>
              <a:rPr lang="zh-CN" altLang="en-US" sz="3600" b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到</a:t>
            </a:r>
            <a:r>
              <a:rPr lang="en-US" altLang="zh-CN" sz="3600" b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1956</a:t>
            </a:r>
            <a:r>
              <a:rPr lang="zh-CN" altLang="en-US" sz="3600" b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年底，</a:t>
            </a:r>
            <a:r>
              <a:rPr lang="en-US" altLang="zh-CN" sz="3600" b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90%</a:t>
            </a:r>
            <a:r>
              <a:rPr lang="zh-CN" altLang="en-US" sz="3600" b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以上的个体手工业者参加了</a:t>
            </a:r>
          </a:p>
          <a:p>
            <a:r>
              <a:rPr lang="zh-CN" altLang="en-US" sz="3600" b="1" u="sng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手工业生产合作社</a:t>
            </a:r>
            <a:r>
              <a:rPr lang="zh-CN" altLang="en-US" sz="3600" b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。手工业的社会主义改造</a:t>
            </a:r>
          </a:p>
          <a:p>
            <a:r>
              <a:rPr lang="zh-CN" altLang="en-US" sz="3600" b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基本完成。</a:t>
            </a:r>
          </a:p>
        </p:txBody>
      </p:sp>
      <p:pic>
        <p:nvPicPr>
          <p:cNvPr id="192519" name="Picture 7" descr="au439853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1569" y="3953995"/>
            <a:ext cx="5439754" cy="2493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2522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353" y="3933824"/>
            <a:ext cx="6172376" cy="2695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1920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2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2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2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2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41" name="Text Box 5"/>
          <p:cNvSpPr txBox="1">
            <a:spLocks noChangeArrowheads="1"/>
          </p:cNvSpPr>
          <p:nvPr/>
        </p:nvSpPr>
        <p:spPr bwMode="auto">
          <a:xfrm>
            <a:off x="0" y="1268414"/>
            <a:ext cx="121920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ea typeface="黑体" pitchFamily="49" charset="-122"/>
              </a:rPr>
              <a:t>国家对农业和手工业实行合作化的实质是什么？</a:t>
            </a:r>
          </a:p>
        </p:txBody>
      </p:sp>
      <p:sp>
        <p:nvSpPr>
          <p:cNvPr id="193542" name="WordArt 6"/>
          <p:cNvSpPr>
            <a:spLocks noChangeArrowheads="1" noChangeShapeType="1"/>
          </p:cNvSpPr>
          <p:nvPr/>
        </p:nvSpPr>
        <p:spPr bwMode="auto">
          <a:xfrm>
            <a:off x="1" y="188913"/>
            <a:ext cx="36957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/>
                <a:ea typeface="黑体"/>
              </a:rPr>
              <a:t>合作探究</a:t>
            </a:r>
          </a:p>
        </p:txBody>
      </p:sp>
      <p:sp>
        <p:nvSpPr>
          <p:cNvPr id="193543" name="WordArt 7"/>
          <p:cNvSpPr>
            <a:spLocks noChangeArrowheads="1" noChangeShapeType="1" noTextEdit="1"/>
          </p:cNvSpPr>
          <p:nvPr/>
        </p:nvSpPr>
        <p:spPr bwMode="auto">
          <a:xfrm>
            <a:off x="1200151" y="4652963"/>
            <a:ext cx="3238500" cy="8064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黑体"/>
                <a:ea typeface="黑体"/>
              </a:rPr>
              <a:t>私有制</a:t>
            </a:r>
          </a:p>
        </p:txBody>
      </p:sp>
      <p:sp>
        <p:nvSpPr>
          <p:cNvPr id="193544" name="AutoShape 8"/>
          <p:cNvSpPr>
            <a:spLocks noChangeArrowheads="1"/>
          </p:cNvSpPr>
          <p:nvPr/>
        </p:nvSpPr>
        <p:spPr bwMode="auto">
          <a:xfrm>
            <a:off x="4847167" y="4797425"/>
            <a:ext cx="2688167" cy="4318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3545" name="WordArt 9"/>
          <p:cNvSpPr>
            <a:spLocks noChangeArrowheads="1" noChangeShapeType="1" noTextEdit="1"/>
          </p:cNvSpPr>
          <p:nvPr/>
        </p:nvSpPr>
        <p:spPr bwMode="auto">
          <a:xfrm>
            <a:off x="7920567" y="4581525"/>
            <a:ext cx="3238500" cy="87788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黑体"/>
                <a:ea typeface="黑体"/>
              </a:rPr>
              <a:t>公有制</a:t>
            </a:r>
          </a:p>
        </p:txBody>
      </p:sp>
      <p:sp>
        <p:nvSpPr>
          <p:cNvPr id="193546" name="WordArt 10"/>
          <p:cNvSpPr>
            <a:spLocks noChangeArrowheads="1" noChangeShapeType="1" noTextEdit="1"/>
          </p:cNvSpPr>
          <p:nvPr/>
        </p:nvSpPr>
        <p:spPr bwMode="auto">
          <a:xfrm>
            <a:off x="1200151" y="2781300"/>
            <a:ext cx="3238500" cy="8636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个体经营</a:t>
            </a:r>
          </a:p>
        </p:txBody>
      </p:sp>
      <p:sp>
        <p:nvSpPr>
          <p:cNvPr id="193547" name="WordArt 11"/>
          <p:cNvSpPr>
            <a:spLocks noChangeArrowheads="1" noChangeShapeType="1" noTextEdit="1"/>
          </p:cNvSpPr>
          <p:nvPr/>
        </p:nvSpPr>
        <p:spPr bwMode="auto">
          <a:xfrm>
            <a:off x="7823201" y="2708275"/>
            <a:ext cx="3238500" cy="86518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集体经营</a:t>
            </a:r>
          </a:p>
        </p:txBody>
      </p:sp>
      <p:sp>
        <p:nvSpPr>
          <p:cNvPr id="193548" name="AutoShape 12"/>
          <p:cNvSpPr>
            <a:spLocks noChangeArrowheads="1"/>
          </p:cNvSpPr>
          <p:nvPr/>
        </p:nvSpPr>
        <p:spPr bwMode="auto">
          <a:xfrm>
            <a:off x="4847167" y="2997200"/>
            <a:ext cx="2688167" cy="4318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41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3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3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3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3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35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35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3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3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3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3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35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35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43" grpId="0" animBg="1"/>
      <p:bldP spid="193544" grpId="0" animBg="1"/>
      <p:bldP spid="193545" grpId="0" animBg="1"/>
      <p:bldP spid="193546" grpId="0" animBg="1"/>
      <p:bldP spid="193547" grpId="0" animBg="1"/>
      <p:bldP spid="19354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Group 2"/>
          <p:cNvGraphicFramePr>
            <a:graphicFrameLocks noGrp="1"/>
          </p:cNvGraphicFramePr>
          <p:nvPr/>
        </p:nvGraphicFramePr>
        <p:xfrm>
          <a:off x="524934" y="1335088"/>
          <a:ext cx="9988551" cy="4433886"/>
        </p:xfrm>
        <a:graphic>
          <a:graphicData uri="http://schemas.openxmlformats.org/drawingml/2006/table">
            <a:tbl>
              <a:tblPr/>
              <a:tblGrid>
                <a:gridCol w="2319867"/>
                <a:gridCol w="2821517"/>
                <a:gridCol w="2421467"/>
                <a:gridCol w="2425700"/>
              </a:tblGrid>
              <a:tr h="674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ea typeface="黑体" pitchFamily="49" charset="-122"/>
                        <a:sym typeface="Arial" pitchFamily="34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12525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2525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12541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25629" name="Text Box 59"/>
          <p:cNvSpPr txBox="1">
            <a:spLocks noChangeArrowheads="1"/>
          </p:cNvSpPr>
          <p:nvPr/>
        </p:nvSpPr>
        <p:spPr bwMode="auto">
          <a:xfrm>
            <a:off x="1011767" y="2368551"/>
            <a:ext cx="1498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黑体" pitchFamily="49" charset="-122"/>
              </a:rPr>
              <a:t>农业</a:t>
            </a:r>
          </a:p>
        </p:txBody>
      </p:sp>
      <p:sp>
        <p:nvSpPr>
          <p:cNvPr id="25630" name="Text Box 60"/>
          <p:cNvSpPr txBox="1">
            <a:spLocks noChangeArrowheads="1"/>
          </p:cNvSpPr>
          <p:nvPr/>
        </p:nvSpPr>
        <p:spPr bwMode="auto">
          <a:xfrm>
            <a:off x="831851" y="3673476"/>
            <a:ext cx="19198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黑体" pitchFamily="49" charset="-122"/>
                <a:sym typeface="Arial" pitchFamily="34" charset="0"/>
              </a:rPr>
              <a:t>手工业</a:t>
            </a:r>
          </a:p>
        </p:txBody>
      </p:sp>
      <p:sp>
        <p:nvSpPr>
          <p:cNvPr id="25631" name="Text Box 61"/>
          <p:cNvSpPr txBox="1">
            <a:spLocks noChangeArrowheads="1"/>
          </p:cNvSpPr>
          <p:nvPr/>
        </p:nvSpPr>
        <p:spPr bwMode="auto">
          <a:xfrm>
            <a:off x="641351" y="4660901"/>
            <a:ext cx="24003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黑体" pitchFamily="49" charset="-122"/>
                <a:sym typeface="Arial" pitchFamily="34" charset="0"/>
              </a:rPr>
              <a:t>资本主义工商业</a:t>
            </a:r>
          </a:p>
        </p:txBody>
      </p:sp>
      <p:sp>
        <p:nvSpPr>
          <p:cNvPr id="25632" name="Text Box 62"/>
          <p:cNvSpPr txBox="1">
            <a:spLocks noChangeArrowheads="1"/>
          </p:cNvSpPr>
          <p:nvPr/>
        </p:nvSpPr>
        <p:spPr bwMode="auto">
          <a:xfrm>
            <a:off x="3350684" y="1341439"/>
            <a:ext cx="178646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chemeClr val="bg1"/>
                </a:solidFill>
                <a:ea typeface="黑体" pitchFamily="49" charset="-122"/>
                <a:sym typeface="Arial" pitchFamily="34" charset="0"/>
              </a:rPr>
              <a:t>改造前所有制性质</a:t>
            </a:r>
          </a:p>
        </p:txBody>
      </p:sp>
      <p:sp>
        <p:nvSpPr>
          <p:cNvPr id="25633" name="Text Box 63"/>
          <p:cNvSpPr txBox="1">
            <a:spLocks noChangeArrowheads="1"/>
          </p:cNvSpPr>
          <p:nvPr/>
        </p:nvSpPr>
        <p:spPr bwMode="auto">
          <a:xfrm>
            <a:off x="6301318" y="1408114"/>
            <a:ext cx="12382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bg1"/>
                </a:solidFill>
                <a:ea typeface="黑体" pitchFamily="49" charset="-122"/>
                <a:sym typeface="Arial" pitchFamily="34" charset="0"/>
              </a:rPr>
              <a:t>途径</a:t>
            </a:r>
          </a:p>
        </p:txBody>
      </p:sp>
      <p:sp>
        <p:nvSpPr>
          <p:cNvPr id="25634" name="Text Box 64"/>
          <p:cNvSpPr txBox="1">
            <a:spLocks noChangeArrowheads="1"/>
          </p:cNvSpPr>
          <p:nvPr/>
        </p:nvSpPr>
        <p:spPr bwMode="auto">
          <a:xfrm>
            <a:off x="8498417" y="1341439"/>
            <a:ext cx="1919816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chemeClr val="bg1"/>
                </a:solidFill>
                <a:ea typeface="黑体" pitchFamily="49" charset="-122"/>
                <a:sym typeface="Arial" pitchFamily="34" charset="0"/>
              </a:rPr>
              <a:t>改造后所有制性质</a:t>
            </a:r>
          </a:p>
        </p:txBody>
      </p:sp>
      <p:sp>
        <p:nvSpPr>
          <p:cNvPr id="25635" name="Text Box 65"/>
          <p:cNvSpPr txBox="1">
            <a:spLocks noChangeArrowheads="1"/>
          </p:cNvSpPr>
          <p:nvPr/>
        </p:nvSpPr>
        <p:spPr bwMode="auto">
          <a:xfrm>
            <a:off x="6036733" y="2182813"/>
            <a:ext cx="178858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ea typeface="黑体" pitchFamily="49" charset="-122"/>
                <a:sym typeface="Arial" pitchFamily="34" charset="0"/>
              </a:rPr>
              <a:t>农业</a:t>
            </a:r>
            <a:r>
              <a:rPr lang="zh-CN" altLang="en-US" sz="2800" b="1" dirty="0">
                <a:solidFill>
                  <a:srgbClr val="0000FF"/>
                </a:solidFill>
                <a:ea typeface="黑体" pitchFamily="49" charset="-122"/>
                <a:sym typeface="Arial" pitchFamily="34" charset="0"/>
              </a:rPr>
              <a:t>合作化</a:t>
            </a:r>
          </a:p>
        </p:txBody>
      </p:sp>
      <p:sp>
        <p:nvSpPr>
          <p:cNvPr id="25636" name="Text Box 66"/>
          <p:cNvSpPr txBox="1">
            <a:spLocks noChangeArrowheads="1"/>
          </p:cNvSpPr>
          <p:nvPr/>
        </p:nvSpPr>
        <p:spPr bwMode="auto">
          <a:xfrm>
            <a:off x="8307917" y="2111376"/>
            <a:ext cx="220768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ea typeface="黑体" pitchFamily="49" charset="-122"/>
                <a:sym typeface="Arial" pitchFamily="34" charset="0"/>
              </a:rPr>
              <a:t>社会主义</a:t>
            </a:r>
            <a:r>
              <a:rPr lang="zh-CN" altLang="en-US" sz="2800" b="1" dirty="0">
                <a:solidFill>
                  <a:srgbClr val="FB355F"/>
                </a:solidFill>
                <a:ea typeface="黑体" pitchFamily="49" charset="-122"/>
                <a:sym typeface="Arial" pitchFamily="34" charset="0"/>
              </a:rPr>
              <a:t>公有制</a:t>
            </a:r>
          </a:p>
        </p:txBody>
      </p:sp>
      <p:sp>
        <p:nvSpPr>
          <p:cNvPr id="25637" name="Text Box 67"/>
          <p:cNvSpPr txBox="1">
            <a:spLocks noChangeArrowheads="1"/>
          </p:cNvSpPr>
          <p:nvPr/>
        </p:nvSpPr>
        <p:spPr bwMode="auto">
          <a:xfrm>
            <a:off x="3043767" y="2254251"/>
            <a:ext cx="238125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ea typeface="黑体" pitchFamily="49" charset="-122"/>
                <a:sym typeface="Arial" pitchFamily="34" charset="0"/>
              </a:rPr>
              <a:t>个体农民</a:t>
            </a:r>
            <a:r>
              <a:rPr lang="zh-CN" altLang="en-US" sz="2800" b="1" dirty="0">
                <a:solidFill>
                  <a:srgbClr val="FB355F"/>
                </a:solidFill>
                <a:ea typeface="黑体" pitchFamily="49" charset="-122"/>
                <a:sym typeface="Arial" pitchFamily="34" charset="0"/>
              </a:rPr>
              <a:t>私有制</a:t>
            </a:r>
          </a:p>
        </p:txBody>
      </p:sp>
      <p:sp>
        <p:nvSpPr>
          <p:cNvPr id="25638" name="Text Box 68"/>
          <p:cNvSpPr txBox="1">
            <a:spLocks noChangeArrowheads="1"/>
          </p:cNvSpPr>
          <p:nvPr/>
        </p:nvSpPr>
        <p:spPr bwMode="auto">
          <a:xfrm>
            <a:off x="3001434" y="3479801"/>
            <a:ext cx="251883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ea typeface="黑体" pitchFamily="49" charset="-122"/>
                <a:sym typeface="Arial" pitchFamily="34" charset="0"/>
              </a:rPr>
              <a:t>个体手工业者</a:t>
            </a:r>
            <a:r>
              <a:rPr lang="zh-CN" altLang="en-US" sz="2800" b="1" dirty="0">
                <a:solidFill>
                  <a:srgbClr val="FB355F"/>
                </a:solidFill>
                <a:ea typeface="黑体" pitchFamily="49" charset="-122"/>
                <a:sym typeface="Arial" pitchFamily="34" charset="0"/>
              </a:rPr>
              <a:t>私有</a:t>
            </a:r>
          </a:p>
        </p:txBody>
      </p:sp>
      <p:sp>
        <p:nvSpPr>
          <p:cNvPr id="25639" name="Text Box 69"/>
          <p:cNvSpPr txBox="1">
            <a:spLocks noChangeArrowheads="1"/>
          </p:cNvSpPr>
          <p:nvPr/>
        </p:nvSpPr>
        <p:spPr bwMode="auto">
          <a:xfrm>
            <a:off x="6013451" y="3460751"/>
            <a:ext cx="191134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ea typeface="黑体" pitchFamily="49" charset="-122"/>
                <a:sym typeface="Arial" pitchFamily="34" charset="0"/>
              </a:rPr>
              <a:t>手工业</a:t>
            </a:r>
            <a:r>
              <a:rPr lang="zh-CN" altLang="en-US" sz="2800" b="1" dirty="0">
                <a:solidFill>
                  <a:srgbClr val="0000FF"/>
                </a:solidFill>
                <a:ea typeface="黑体" pitchFamily="49" charset="-122"/>
                <a:sym typeface="Arial" pitchFamily="34" charset="0"/>
              </a:rPr>
              <a:t>合作化</a:t>
            </a:r>
          </a:p>
        </p:txBody>
      </p:sp>
      <p:sp>
        <p:nvSpPr>
          <p:cNvPr id="26694" name="Text Box 70"/>
          <p:cNvSpPr txBox="1">
            <a:spLocks noChangeArrowheads="1"/>
          </p:cNvSpPr>
          <p:nvPr/>
        </p:nvSpPr>
        <p:spPr bwMode="auto">
          <a:xfrm>
            <a:off x="8297333" y="3433763"/>
            <a:ext cx="24130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ea typeface="黑体" pitchFamily="49" charset="-122"/>
                <a:sym typeface="Arial" pitchFamily="34" charset="0"/>
              </a:rPr>
              <a:t>社会主义</a:t>
            </a:r>
            <a:r>
              <a:rPr lang="zh-CN" altLang="en-US" sz="2800" b="1" dirty="0">
                <a:solidFill>
                  <a:srgbClr val="FB355F"/>
                </a:solidFill>
                <a:ea typeface="黑体" pitchFamily="49" charset="-122"/>
                <a:sym typeface="Arial" pitchFamily="34" charset="0"/>
              </a:rPr>
              <a:t>公有制</a:t>
            </a:r>
          </a:p>
        </p:txBody>
      </p:sp>
      <p:sp>
        <p:nvSpPr>
          <p:cNvPr id="25641" name="Text Box 71"/>
          <p:cNvSpPr txBox="1">
            <a:spLocks noChangeArrowheads="1"/>
          </p:cNvSpPr>
          <p:nvPr/>
        </p:nvSpPr>
        <p:spPr bwMode="auto">
          <a:xfrm>
            <a:off x="1085851" y="1419226"/>
            <a:ext cx="1498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bg1"/>
                </a:solidFill>
                <a:ea typeface="黑体" pitchFamily="49" charset="-122"/>
              </a:rPr>
              <a:t>行业</a:t>
            </a:r>
          </a:p>
        </p:txBody>
      </p:sp>
      <p:sp>
        <p:nvSpPr>
          <p:cNvPr id="26698" name="WordArt 74"/>
          <p:cNvSpPr>
            <a:spLocks noChangeArrowheads="1" noChangeShapeType="1"/>
          </p:cNvSpPr>
          <p:nvPr/>
        </p:nvSpPr>
        <p:spPr bwMode="auto">
          <a:xfrm>
            <a:off x="2931585" y="333375"/>
            <a:ext cx="5564716" cy="687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3600" kern="10">
                <a:ln w="19050" cap="flat" cmpd="sng">
                  <a:solidFill>
                    <a:srgbClr val="3A3AE8"/>
                  </a:solidFill>
                  <a:round/>
                  <a:headEnd/>
                  <a:tailEnd/>
                </a:ln>
                <a:solidFill>
                  <a:srgbClr val="3A3AE8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三大改造（</a:t>
            </a:r>
            <a:r>
              <a:rPr lang="en-US" altLang="zh-CN" sz="3600" kern="10">
                <a:ln w="19050" cap="flat" cmpd="sng">
                  <a:solidFill>
                    <a:srgbClr val="3A3AE8"/>
                  </a:solidFill>
                  <a:round/>
                  <a:headEnd/>
                  <a:tailEnd/>
                </a:ln>
                <a:solidFill>
                  <a:srgbClr val="3A3AE8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1953-1956</a:t>
            </a:r>
            <a:r>
              <a:rPr lang="zh-CN" altLang="en-US" sz="3600" kern="10">
                <a:ln w="19050" cap="flat" cmpd="sng">
                  <a:solidFill>
                    <a:srgbClr val="3A3AE8"/>
                  </a:solidFill>
                  <a:round/>
                  <a:headEnd/>
                  <a:tailEnd/>
                </a:ln>
                <a:solidFill>
                  <a:srgbClr val="3A3AE8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）</a:t>
            </a:r>
          </a:p>
        </p:txBody>
      </p:sp>
      <p:sp>
        <p:nvSpPr>
          <p:cNvPr id="2" name="矩形 1"/>
          <p:cNvSpPr/>
          <p:nvPr/>
        </p:nvSpPr>
        <p:spPr>
          <a:xfrm>
            <a:off x="4300321" y="3674690"/>
            <a:ext cx="2840485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199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？</a:t>
            </a:r>
            <a:endParaRPr lang="zh-CN" altLang="en-US" sz="199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126918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6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6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5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6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35" grpId="0"/>
      <p:bldP spid="25636" grpId="0"/>
      <p:bldP spid="25637" grpId="0"/>
      <p:bldP spid="25638" grpId="0"/>
      <p:bldP spid="25639" grpId="0"/>
      <p:bldP spid="26694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WordArt 2" descr="water"/>
          <p:cNvSpPr>
            <a:spLocks noChangeArrowheads="1" noChangeShapeType="1"/>
          </p:cNvSpPr>
          <p:nvPr/>
        </p:nvSpPr>
        <p:spPr bwMode="auto">
          <a:xfrm>
            <a:off x="3163294" y="2205319"/>
            <a:ext cx="5967258" cy="179144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4400" dirty="0" smtClean="0">
                <a:ln w="9525" cmpd="sng">
                  <a:solidFill>
                    <a:srgbClr val="0066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107763" dir="13500000" sx="125000" sy="125000" rotWithShape="0">
                    <a:srgbClr val="C7DFD3">
                      <a:alpha val="76999"/>
                    </a:srgbClr>
                  </a:outerShdw>
                </a:effectLst>
                <a:latin typeface="宋体"/>
                <a:ea typeface="宋体"/>
              </a:rPr>
              <a:t>资本主义工商业</a:t>
            </a:r>
            <a:endParaRPr lang="zh-CN" altLang="en-US" sz="4400" dirty="0">
              <a:ln w="9525" cmpd="sng">
                <a:solidFill>
                  <a:srgbClr val="006600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tile tx="0" ty="0" sx="100000" sy="100000" flip="none" algn="tl"/>
              </a:blipFill>
              <a:effectLst>
                <a:outerShdw dist="107763" dir="13500000" sx="125000" sy="125000" rotWithShape="0">
                  <a:srgbClr val="C7DFD3">
                    <a:alpha val="76999"/>
                  </a:srgbClr>
                </a:outerShdw>
              </a:effectLst>
              <a:latin typeface="宋体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414691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1.gtimg.com/cul/pics/hv1/144/81/2018/13124124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76" y="268748"/>
            <a:ext cx="4203115" cy="3638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841374" y="4952323"/>
            <a:ext cx="502259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“红色资本家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”荣毅仁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/>
              <a:t>红色资本家，是他一生的关键</a:t>
            </a:r>
            <a:r>
              <a:rPr lang="zh-CN" altLang="en-US" sz="2400" b="1" dirty="0" smtClean="0"/>
              <a:t>词。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61041" y="1562391"/>
            <a:ext cx="513699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</a:rPr>
              <a:t>荣毅仁</a:t>
            </a:r>
            <a:r>
              <a:rPr lang="zh-CN" altLang="en-US" sz="3200" b="1" dirty="0"/>
              <a:t>在</a:t>
            </a:r>
            <a:r>
              <a:rPr lang="en-US" altLang="zh-CN" sz="3200" b="1" dirty="0"/>
              <a:t>1954</a:t>
            </a:r>
            <a:r>
              <a:rPr lang="zh-CN" altLang="en-US" sz="3200" b="1" dirty="0"/>
              <a:t>年向上海市政府率先提出将他的产业实行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公私合营</a:t>
            </a:r>
            <a:r>
              <a:rPr lang="zh-CN" altLang="en-US" sz="3200" b="1" dirty="0"/>
              <a:t>，这一举动为上海对</a:t>
            </a:r>
            <a:r>
              <a:rPr lang="zh-CN" altLang="en-US" sz="3200" b="1" dirty="0">
                <a:solidFill>
                  <a:srgbClr val="0000FF"/>
                </a:solidFill>
              </a:rPr>
              <a:t>私营工商业的改造工作起了积极带头作用</a:t>
            </a:r>
            <a:r>
              <a:rPr lang="zh-CN" altLang="en-US" sz="3200" b="1" dirty="0"/>
              <a:t>，“红色资本家”的称呼由此而来。 </a:t>
            </a:r>
            <a:endParaRPr lang="en-US" altLang="zh-CN" sz="3200" b="1" dirty="0" smtClean="0"/>
          </a:p>
        </p:txBody>
      </p:sp>
      <p:pic>
        <p:nvPicPr>
          <p:cNvPr id="1030" name="Picture 6" descr="http://politics.people.com.cn/mediafile/200510/27/F20051027143559246073033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577" y="843038"/>
            <a:ext cx="6345382" cy="50205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492541" y="5903893"/>
            <a:ext cx="615141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</a:rPr>
              <a:t>毛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泽东在荣毅仁陪同下参观上海中新纺织厂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57653" y="199649"/>
            <a:ext cx="4743771" cy="65556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dirty="0"/>
              <a:t>荣毅</a:t>
            </a:r>
            <a:r>
              <a:rPr lang="zh-CN" altLang="en-US" sz="2800" dirty="0"/>
              <a:t>仁，</a:t>
            </a:r>
            <a:r>
              <a:rPr lang="zh-CN" altLang="en-US" sz="2800" b="1" dirty="0">
                <a:solidFill>
                  <a:srgbClr val="0000FF"/>
                </a:solidFill>
              </a:rPr>
              <a:t>曾</a:t>
            </a:r>
            <a:r>
              <a:rPr lang="zh-CN" altLang="en-US" sz="2800" b="1" dirty="0">
                <a:solidFill>
                  <a:srgbClr val="0000FF"/>
                </a:solidFill>
              </a:rPr>
              <a:t>任中华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人民共和国副</a:t>
            </a:r>
            <a:r>
              <a:rPr lang="zh-CN" altLang="en-US" sz="2800" b="1" dirty="0">
                <a:solidFill>
                  <a:srgbClr val="0000FF"/>
                </a:solidFill>
              </a:rPr>
              <a:t>主席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r>
              <a:rPr lang="en-US" altLang="zh-CN" sz="2800" dirty="0" smtClean="0"/>
              <a:t>1957</a:t>
            </a:r>
            <a:r>
              <a:rPr lang="zh-CN" altLang="en-US" sz="2800" dirty="0"/>
              <a:t>年曾被陈毅副总理誉为</a:t>
            </a:r>
            <a:r>
              <a:rPr lang="zh-CN" altLang="en-US" sz="2800" b="1" dirty="0">
                <a:solidFill>
                  <a:srgbClr val="FF0000"/>
                </a:solidFill>
              </a:rPr>
              <a:t>“红色资本家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”</a:t>
            </a:r>
            <a:r>
              <a:rPr lang="zh-CN" altLang="en-US" sz="2800" dirty="0" smtClean="0">
                <a:solidFill>
                  <a:srgbClr val="FF0000"/>
                </a:solidFill>
              </a:rPr>
              <a:t>。</a:t>
            </a:r>
            <a:endParaRPr lang="en-US" altLang="zh-CN" sz="2800" dirty="0" smtClean="0">
              <a:solidFill>
                <a:srgbClr val="FF0000"/>
              </a:solidFill>
            </a:endParaRPr>
          </a:p>
          <a:p>
            <a:r>
              <a:rPr lang="en-US" altLang="zh-CN" sz="2800" dirty="0" smtClean="0"/>
              <a:t>1979</a:t>
            </a:r>
            <a:r>
              <a:rPr lang="zh-CN" altLang="en-US" sz="2800" dirty="0"/>
              <a:t>年创办中国国际信托投资公司，</a:t>
            </a:r>
            <a:r>
              <a:rPr lang="zh-CN" altLang="en-US" sz="2800" b="1" dirty="0">
                <a:solidFill>
                  <a:srgbClr val="0000FF"/>
                </a:solidFill>
              </a:rPr>
              <a:t>开创了中国第一个对外开放的窗口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r>
              <a:rPr lang="en-US" altLang="zh-CN" sz="2800" dirty="0" smtClean="0"/>
              <a:t>1986</a:t>
            </a:r>
            <a:r>
              <a:rPr lang="zh-CN" altLang="en-US" sz="2800" dirty="0"/>
              <a:t>年底，被美国</a:t>
            </a:r>
            <a:r>
              <a:rPr lang="en-US" altLang="zh-CN" sz="2800" dirty="0"/>
              <a:t>《</a:t>
            </a:r>
            <a:r>
              <a:rPr lang="zh-CN" altLang="en-US" sz="2800" dirty="0"/>
              <a:t>幸福</a:t>
            </a:r>
            <a:r>
              <a:rPr lang="en-US" altLang="zh-CN" sz="2800" dirty="0"/>
              <a:t>》</a:t>
            </a:r>
            <a:r>
              <a:rPr lang="zh-CN" altLang="en-US" sz="2800" dirty="0"/>
              <a:t>半月刊评为世界</a:t>
            </a:r>
            <a:r>
              <a:rPr lang="en-US" altLang="zh-CN" sz="2800" dirty="0"/>
              <a:t>50</a:t>
            </a:r>
            <a:r>
              <a:rPr lang="zh-CN" altLang="en-US" sz="2800" dirty="0"/>
              <a:t>名知名企业家之一，是</a:t>
            </a:r>
            <a:r>
              <a:rPr lang="zh-CN" altLang="en-US" sz="2800" b="1" dirty="0">
                <a:solidFill>
                  <a:srgbClr val="0000FF"/>
                </a:solidFill>
              </a:rPr>
              <a:t>建国后国内企业家跻身世界知名企业家行列第一</a:t>
            </a:r>
            <a:r>
              <a:rPr lang="zh-CN" altLang="en-US" sz="2800" b="1" dirty="0">
                <a:solidFill>
                  <a:srgbClr val="0000FF"/>
                </a:solidFill>
              </a:rPr>
              <a:t>人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。</a:t>
            </a:r>
            <a:endParaRPr lang="en-US" altLang="zh-CN" sz="2800" b="1" dirty="0" smtClean="0">
              <a:solidFill>
                <a:srgbClr val="0000FF"/>
              </a:solidFill>
            </a:endParaRPr>
          </a:p>
          <a:p>
            <a:r>
              <a:rPr lang="en-US" altLang="zh-CN" sz="2800" dirty="0" smtClean="0"/>
              <a:t>2000</a:t>
            </a:r>
            <a:r>
              <a:rPr lang="zh-CN" altLang="en-US" sz="2800" dirty="0"/>
              <a:t>年荣毅仁及他的家族获美国</a:t>
            </a:r>
            <a:r>
              <a:rPr lang="en-US" altLang="zh-CN" sz="2800" dirty="0"/>
              <a:t>《</a:t>
            </a:r>
            <a:r>
              <a:rPr lang="zh-CN" altLang="en-US" sz="2800" dirty="0"/>
              <a:t>福布斯</a:t>
            </a:r>
            <a:r>
              <a:rPr lang="en-US" altLang="zh-CN" sz="2800" dirty="0"/>
              <a:t>》</a:t>
            </a:r>
            <a:r>
              <a:rPr lang="zh-CN" altLang="en-US" sz="2800" b="1" dirty="0">
                <a:solidFill>
                  <a:srgbClr val="0000FF"/>
                </a:solidFill>
              </a:rPr>
              <a:t>选为中国</a:t>
            </a:r>
            <a:r>
              <a:rPr lang="en-US" altLang="zh-CN" sz="2800" b="1" dirty="0">
                <a:solidFill>
                  <a:srgbClr val="0000FF"/>
                </a:solidFill>
              </a:rPr>
              <a:t>50</a:t>
            </a:r>
            <a:r>
              <a:rPr lang="zh-CN" altLang="en-US" sz="2800" b="1" dirty="0">
                <a:solidFill>
                  <a:srgbClr val="0000FF"/>
                </a:solidFill>
              </a:rPr>
              <a:t>富豪之</a:t>
            </a:r>
            <a:r>
              <a:rPr lang="zh-CN" altLang="en-US" sz="2800" b="1" dirty="0">
                <a:solidFill>
                  <a:srgbClr val="0000FF"/>
                </a:solidFill>
              </a:rPr>
              <a:t>一。（</a:t>
            </a:r>
            <a:r>
              <a:rPr lang="zh-CN" altLang="en-US" sz="2800" b="1" dirty="0">
                <a:solidFill>
                  <a:srgbClr val="0000FF"/>
                </a:solidFill>
              </a:rPr>
              <a:t>排名第一）</a:t>
            </a:r>
            <a:r>
              <a:rPr lang="zh-CN" altLang="en-US" sz="2800" dirty="0"/>
              <a:t>。</a:t>
            </a:r>
          </a:p>
        </p:txBody>
      </p:sp>
      <p:pic>
        <p:nvPicPr>
          <p:cNvPr id="6" name="Picture 2" descr="http://photocdn.sohu.com/20111025/Img32334822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741" y="268749"/>
            <a:ext cx="2781300" cy="3638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53586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5" grpId="0"/>
      <p:bldP spid="4" grpId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2"/>
          <p:cNvSpPr>
            <a:spLocks noChangeArrowheads="1"/>
          </p:cNvSpPr>
          <p:nvPr/>
        </p:nvSpPr>
        <p:spPr bwMode="auto">
          <a:xfrm>
            <a:off x="1346200" y="2117819"/>
            <a:ext cx="9263529" cy="2911381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spcBef>
                <a:spcPct val="20000"/>
              </a:spcBef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主要形式：</a:t>
            </a:r>
            <a:r>
              <a:rPr lang="zh-CN" altLang="en-US" sz="36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公私合营</a:t>
            </a:r>
          </a:p>
          <a:p>
            <a:pPr>
              <a:spcBef>
                <a:spcPct val="20000"/>
              </a:spcBef>
              <a:buFontTx/>
              <a:buNone/>
            </a:pPr>
            <a:endParaRPr lang="zh-CN" altLang="en-US" sz="3200" b="1">
              <a:latin typeface="Times New Roman" pitchFamily="18" charset="0"/>
              <a:ea typeface="华文楷体" pitchFamily="2" charset="-122"/>
            </a:endParaRPr>
          </a:p>
        </p:txBody>
      </p:sp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1088298" y="533401"/>
            <a:ext cx="10745114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latin typeface="Times New Roman" pitchFamily="18" charset="0"/>
                <a:ea typeface="隶书" pitchFamily="1" charset="-122"/>
              </a:rPr>
              <a:t>对</a:t>
            </a:r>
            <a:r>
              <a:rPr lang="zh-CN" altLang="en-US" sz="4000" b="1" u="sng" dirty="0">
                <a:solidFill>
                  <a:srgbClr val="FF0000"/>
                </a:solidFill>
                <a:latin typeface="Times New Roman" pitchFamily="18" charset="0"/>
                <a:ea typeface="隶书" pitchFamily="1" charset="-122"/>
              </a:rPr>
              <a:t>资本主义工商业</a:t>
            </a:r>
            <a:r>
              <a:rPr lang="zh-CN" altLang="en-US" sz="4000" b="1" dirty="0">
                <a:latin typeface="Times New Roman" pitchFamily="18" charset="0"/>
                <a:ea typeface="隶书" pitchFamily="1" charset="-122"/>
              </a:rPr>
              <a:t>的社会主义改造的主要形式是什么？</a:t>
            </a:r>
          </a:p>
        </p:txBody>
      </p:sp>
      <p:sp>
        <p:nvSpPr>
          <p:cNvPr id="56326" name="Text Box 6"/>
          <p:cNvSpPr txBox="1">
            <a:spLocks noChangeArrowheads="1"/>
          </p:cNvSpPr>
          <p:nvPr/>
        </p:nvSpPr>
        <p:spPr bwMode="auto">
          <a:xfrm>
            <a:off x="6864352" y="3087689"/>
            <a:ext cx="470323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4000" b="1">
                <a:solidFill>
                  <a:srgbClr val="0000FF"/>
                </a:solidFill>
              </a:rPr>
              <a:t>（和平赎买）</a:t>
            </a:r>
          </a:p>
        </p:txBody>
      </p:sp>
      <p:sp>
        <p:nvSpPr>
          <p:cNvPr id="7" name="笑脸 6"/>
          <p:cNvSpPr/>
          <p:nvPr/>
        </p:nvSpPr>
        <p:spPr>
          <a:xfrm>
            <a:off x="431800" y="656461"/>
            <a:ext cx="676529" cy="618658"/>
          </a:xfrm>
          <a:prstGeom prst="smileyFace">
            <a:avLst/>
          </a:prstGeom>
          <a:solidFill>
            <a:srgbClr val="FFFF00"/>
          </a:solidFill>
          <a:ln>
            <a:solidFill>
              <a:srgbClr val="FB35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289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32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32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6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 build="p" animBg="1" autoUpdateAnimBg="0"/>
      <p:bldP spid="563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414867" y="3136900"/>
            <a:ext cx="11150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200" b="1" dirty="0">
                <a:solidFill>
                  <a:srgbClr val="000000"/>
                </a:solidFill>
                <a:latin typeface="宋体" pitchFamily="2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</a:rPr>
              <a:t>、 </a:t>
            </a:r>
            <a:r>
              <a:rPr lang="zh-CN" altLang="en-US" sz="3200" b="1" dirty="0">
                <a:solidFill>
                  <a:srgbClr val="0000FF"/>
                </a:solidFill>
              </a:rPr>
              <a:t>和平赎买：</a:t>
            </a:r>
            <a:endParaRPr lang="zh-CN" altLang="en-US" sz="9600" dirty="0">
              <a:solidFill>
                <a:srgbClr val="0000FF"/>
              </a:solidFill>
            </a:endParaRPr>
          </a:p>
        </p:txBody>
      </p:sp>
      <p:graphicFrame>
        <p:nvGraphicFramePr>
          <p:cNvPr id="29699" name="Group 3"/>
          <p:cNvGraphicFramePr>
            <a:graphicFrameLocks noGrp="1"/>
          </p:cNvGraphicFramePr>
          <p:nvPr/>
        </p:nvGraphicFramePr>
        <p:xfrm>
          <a:off x="241301" y="115889"/>
          <a:ext cx="3263900" cy="792163"/>
        </p:xfrm>
        <a:graphic>
          <a:graphicData uri="http://schemas.openxmlformats.org/drawingml/2006/table">
            <a:tbl>
              <a:tblPr/>
              <a:tblGrid>
                <a:gridCol w="3263900"/>
              </a:tblGrid>
              <a:tr h="792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ea typeface="黑体" pitchFamily="49" charset="-122"/>
                        </a:rPr>
                        <a:t>概念解析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338667" y="981075"/>
            <a:ext cx="1113366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200" b="1" dirty="0">
                <a:solidFill>
                  <a:srgbClr val="000000"/>
                </a:solidFill>
                <a:latin typeface="宋体" pitchFamily="2" charset="-122"/>
              </a:rPr>
              <a:t>1</a:t>
            </a:r>
            <a:r>
              <a:rPr lang="zh-CN" altLang="en-US" sz="3200" b="1" dirty="0">
                <a:latin typeface="宋体" pitchFamily="2" charset="-122"/>
              </a:rPr>
              <a:t>、</a:t>
            </a:r>
            <a:r>
              <a:rPr lang="zh-CN" altLang="en-US" sz="3200" b="1" dirty="0">
                <a:solidFill>
                  <a:srgbClr val="0000CC"/>
                </a:solidFill>
                <a:latin typeface="宋体" pitchFamily="2" charset="-122"/>
              </a:rPr>
              <a:t>“公私合营”</a:t>
            </a:r>
            <a:r>
              <a:rPr lang="zh-CN" altLang="en-US" sz="3200" b="1" dirty="0">
                <a:solidFill>
                  <a:srgbClr val="000000"/>
                </a:solidFill>
                <a:latin typeface="宋体" pitchFamily="2" charset="-122"/>
              </a:rPr>
              <a:t>中的“公”指什么？“私”指什么？</a:t>
            </a:r>
            <a:endParaRPr lang="zh-CN" altLang="en-US" sz="3200" b="1" dirty="0">
              <a:latin typeface="宋体" pitchFamily="2" charset="-122"/>
            </a:endParaRPr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1392767" y="1989138"/>
            <a:ext cx="28786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a typeface="黑体" pitchFamily="49" charset="-122"/>
                <a:sym typeface="Wingdings" pitchFamily="2" charset="2"/>
              </a:rPr>
              <a:t></a:t>
            </a:r>
            <a:r>
              <a:rPr lang="zh-CN" altLang="en-US" sz="3200" b="1" dirty="0">
                <a:solidFill>
                  <a:srgbClr val="FF0000"/>
                </a:solidFill>
                <a:ea typeface="黑体" pitchFamily="49" charset="-122"/>
              </a:rPr>
              <a:t>公：国家</a:t>
            </a:r>
          </a:p>
        </p:txBody>
      </p:sp>
      <p:sp>
        <p:nvSpPr>
          <p:cNvPr id="29707" name="Text Box 11"/>
          <p:cNvSpPr txBox="1">
            <a:spLocks noChangeArrowheads="1"/>
          </p:cNvSpPr>
          <p:nvPr/>
        </p:nvSpPr>
        <p:spPr bwMode="auto">
          <a:xfrm>
            <a:off x="1441451" y="2420938"/>
            <a:ext cx="76305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a typeface="黑体" pitchFamily="49" charset="-122"/>
                <a:sym typeface="Wingdings" pitchFamily="2" charset="2"/>
              </a:rPr>
              <a:t></a:t>
            </a:r>
            <a:r>
              <a:rPr lang="zh-CN" altLang="en-US" sz="3200" b="1" dirty="0">
                <a:solidFill>
                  <a:srgbClr val="FF0000"/>
                </a:solidFill>
                <a:ea typeface="黑体" pitchFamily="49" charset="-122"/>
                <a:sym typeface="Arial" pitchFamily="34" charset="0"/>
              </a:rPr>
              <a:t>私：资本主义工商业的资本家</a:t>
            </a:r>
          </a:p>
        </p:txBody>
      </p:sp>
      <p:sp>
        <p:nvSpPr>
          <p:cNvPr id="29709" name="Text Box 13"/>
          <p:cNvSpPr txBox="1">
            <a:spLocks noChangeArrowheads="1"/>
          </p:cNvSpPr>
          <p:nvPr/>
        </p:nvSpPr>
        <p:spPr bwMode="auto">
          <a:xfrm>
            <a:off x="414867" y="3754438"/>
            <a:ext cx="109601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3A3AE8"/>
                </a:solidFill>
                <a:ea typeface="黑体" pitchFamily="49" charset="-122"/>
                <a:sym typeface="Arial" pitchFamily="34" charset="0"/>
              </a:rPr>
              <a:t>        </a:t>
            </a:r>
            <a:r>
              <a:rPr lang="zh-CN" altLang="en-US" sz="2800" b="1" u="sng" dirty="0">
                <a:ea typeface="黑体" pitchFamily="49" charset="-122"/>
                <a:sym typeface="Arial" pitchFamily="34" charset="0"/>
              </a:rPr>
              <a:t>资本家</a:t>
            </a:r>
            <a:r>
              <a:rPr lang="zh-CN" altLang="en-US" sz="2800" b="1" u="sng" dirty="0">
                <a:solidFill>
                  <a:srgbClr val="FF0000"/>
                </a:solidFill>
                <a:ea typeface="黑体" pitchFamily="49" charset="-122"/>
                <a:sym typeface="Arial" pitchFamily="34" charset="0"/>
              </a:rPr>
              <a:t>将生产资料交给国家</a:t>
            </a:r>
            <a:r>
              <a:rPr lang="zh-CN" altLang="en-US" sz="2800" b="1" dirty="0">
                <a:solidFill>
                  <a:srgbClr val="3A3AE8"/>
                </a:solidFill>
                <a:ea typeface="黑体" pitchFamily="49" charset="-122"/>
                <a:sym typeface="Arial" pitchFamily="34" charset="0"/>
              </a:rPr>
              <a:t>（生产资料国家所有制），</a:t>
            </a:r>
            <a:r>
              <a:rPr lang="zh-CN" altLang="en-US" sz="2800" b="1" u="sng" dirty="0">
                <a:ea typeface="黑体" pitchFamily="49" charset="-122"/>
                <a:sym typeface="Arial" pitchFamily="34" charset="0"/>
              </a:rPr>
              <a:t>国家</a:t>
            </a:r>
            <a:r>
              <a:rPr lang="zh-CN" altLang="en-US" sz="2800" b="1" dirty="0">
                <a:ea typeface="黑体" pitchFamily="49" charset="-122"/>
                <a:sym typeface="Arial" pitchFamily="34" charset="0"/>
              </a:rPr>
              <a:t>通过清产核资</a:t>
            </a:r>
            <a:r>
              <a:rPr lang="zh-CN" altLang="en-US" sz="2800" b="1" u="sng" dirty="0">
                <a:solidFill>
                  <a:srgbClr val="FF0000"/>
                </a:solidFill>
                <a:ea typeface="黑体" pitchFamily="49" charset="-122"/>
                <a:sym typeface="Arial" pitchFamily="34" charset="0"/>
              </a:rPr>
              <a:t>定股</a:t>
            </a:r>
            <a:r>
              <a:rPr lang="zh-CN" altLang="en-US" sz="2800" b="1" u="sng" dirty="0">
                <a:ea typeface="黑体" pitchFamily="49" charset="-122"/>
                <a:sym typeface="Arial" pitchFamily="34" charset="0"/>
              </a:rPr>
              <a:t>给资本家</a:t>
            </a:r>
            <a:r>
              <a:rPr lang="zh-CN" altLang="en-US" sz="2800" b="1" dirty="0">
                <a:solidFill>
                  <a:srgbClr val="FF0000"/>
                </a:solidFill>
                <a:ea typeface="黑体" pitchFamily="49" charset="-122"/>
                <a:sym typeface="Arial" pitchFamily="34" charset="0"/>
              </a:rPr>
              <a:t>支付定息</a:t>
            </a:r>
          </a:p>
          <a:p>
            <a:endParaRPr lang="zh-CN" altLang="en-US" sz="2800" dirty="0">
              <a:solidFill>
                <a:srgbClr val="3A3AE8"/>
              </a:solidFill>
            </a:endParaRPr>
          </a:p>
        </p:txBody>
      </p:sp>
      <p:sp>
        <p:nvSpPr>
          <p:cNvPr id="29711" name="Text Box 15"/>
          <p:cNvSpPr txBox="1">
            <a:spLocks noChangeArrowheads="1"/>
          </p:cNvSpPr>
          <p:nvPr/>
        </p:nvSpPr>
        <p:spPr bwMode="auto">
          <a:xfrm>
            <a:off x="239185" y="4868864"/>
            <a:ext cx="265649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改造的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实质</a:t>
            </a:r>
            <a:r>
              <a:rPr lang="zh-CN" altLang="en-US" sz="32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：</a:t>
            </a:r>
          </a:p>
        </p:txBody>
      </p:sp>
      <p:sp>
        <p:nvSpPr>
          <p:cNvPr id="29712" name="Text Box 16"/>
          <p:cNvSpPr txBox="1">
            <a:spLocks noChangeArrowheads="1"/>
          </p:cNvSpPr>
          <p:nvPr/>
        </p:nvSpPr>
        <p:spPr bwMode="auto">
          <a:xfrm>
            <a:off x="1968501" y="5661026"/>
            <a:ext cx="950595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将生产资料</a:t>
            </a:r>
            <a:r>
              <a:rPr lang="zh-CN" altLang="en-US" sz="3200" b="1" u="sng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私有制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转变为</a:t>
            </a:r>
            <a:r>
              <a:rPr lang="zh-CN" altLang="en-US" sz="3200" b="1" u="sng" dirty="0">
                <a:latin typeface="黑体" pitchFamily="49" charset="-122"/>
                <a:ea typeface="黑体" pitchFamily="49" charset="-122"/>
              </a:rPr>
              <a:t>社会主义</a:t>
            </a:r>
            <a:r>
              <a:rPr lang="zh-CN" altLang="en-US" sz="3200" b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公有制</a:t>
            </a:r>
          </a:p>
        </p:txBody>
      </p:sp>
    </p:spTree>
    <p:extLst>
      <p:ext uri="{BB962C8B-B14F-4D97-AF65-F5344CB8AC3E}">
        <p14:creationId xmlns:p14="http://schemas.microsoft.com/office/powerpoint/2010/main" val="1932321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bldLvl="0" autoUpdateAnimBg="0"/>
      <p:bldP spid="29706" grpId="0" bldLvl="0" autoUpdateAnimBg="0"/>
      <p:bldP spid="29707" grpId="0" bldLvl="0" autoUpdateAnimBg="0"/>
      <p:bldP spid="29709" grpId="0" bldLvl="0" autoUpdateAnimBg="0"/>
      <p:bldP spid="29711" grpId="0"/>
      <p:bldP spid="297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4407" y="571286"/>
            <a:ext cx="5710250" cy="41535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" name="Picture 2" descr="http://res.finance.ifeng.com/8c38195ac3be93cc/2011/0531/rdn_4de42804e43b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60" y="571287"/>
            <a:ext cx="5892500" cy="42089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3" name="TextBox 2"/>
          <p:cNvSpPr txBox="1"/>
          <p:nvPr/>
        </p:nvSpPr>
        <p:spPr>
          <a:xfrm>
            <a:off x="6802581" y="5080107"/>
            <a:ext cx="4918364" cy="1077218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  <a:prstDash val="dashDot"/>
          </a:ln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公私合营后，工商界代表向党中央和毛主席报喜</a:t>
            </a:r>
            <a:endParaRPr lang="zh-CN" altLang="en-US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6488" y="5306291"/>
            <a:ext cx="5892499" cy="584775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  <a:prstDash val="dashDot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工商业代表申请全行业公私合营</a:t>
            </a:r>
          </a:p>
        </p:txBody>
      </p:sp>
    </p:spTree>
    <p:extLst>
      <p:ext uri="{BB962C8B-B14F-4D97-AF65-F5344CB8AC3E}">
        <p14:creationId xmlns:p14="http://schemas.microsoft.com/office/powerpoint/2010/main" val="335605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dv37.com/upload/agent/200903/ec056c331f4fcc56fc57e169fadfe52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308" y="1841221"/>
            <a:ext cx="5077962" cy="39608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3316" name="Picture 4" descr="http://p1.so.qhmsg.com/t01d46bc7d7ae28d78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6270" y="1841221"/>
            <a:ext cx="5824724" cy="39608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7" name="WordArt 4"/>
          <p:cNvSpPr>
            <a:spLocks noChangeArrowheads="1" noChangeShapeType="1" noTextEdit="1"/>
          </p:cNvSpPr>
          <p:nvPr/>
        </p:nvSpPr>
        <p:spPr bwMode="auto">
          <a:xfrm>
            <a:off x="1422400" y="381000"/>
            <a:ext cx="10363200" cy="11430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endParaRPr lang="zh-CN" altLang="en-US" sz="3600" dirty="0">
              <a:ln w="9525" cmpd="sng">
                <a:round/>
                <a:headEnd/>
                <a:tailEnd/>
              </a:ln>
              <a:gradFill rotWithShape="1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latin typeface="隶书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05548" y="1001821"/>
            <a:ext cx="60056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同仁堂的公私合营</a:t>
            </a:r>
            <a:endParaRPr lang="zh-CN" altLang="en-US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58394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WordArt 4"/>
          <p:cNvSpPr>
            <a:spLocks noChangeArrowheads="1" noChangeShapeType="1" noTextEdit="1"/>
          </p:cNvSpPr>
          <p:nvPr/>
        </p:nvSpPr>
        <p:spPr bwMode="auto">
          <a:xfrm>
            <a:off x="1422400" y="381000"/>
            <a:ext cx="10363200" cy="11430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r>
              <a:rPr lang="zh-CN" altLang="en-US" sz="3600" dirty="0">
                <a:ln w="9525" cmpd="sng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隶书"/>
              </a:rPr>
              <a:t>中国百年老字号</a:t>
            </a:r>
          </a:p>
        </p:txBody>
      </p:sp>
      <p:pic>
        <p:nvPicPr>
          <p:cNvPr id="54275" name="Picture 5" descr="王致和公私合营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02784" y="2060575"/>
            <a:ext cx="5568949" cy="4064000"/>
          </a:xfrm>
          <a:ln/>
        </p:spPr>
      </p:pic>
      <p:pic>
        <p:nvPicPr>
          <p:cNvPr id="54276" name="Picture 6" descr="xin_31100118112670311438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7952" y="2205038"/>
            <a:ext cx="3839633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7025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609600" y="609601"/>
            <a:ext cx="101600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zh-CN" sz="6000" b="0">
              <a:solidFill>
                <a:schemeClr val="tx1"/>
              </a:solidFill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4464423" y="635999"/>
            <a:ext cx="5230906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6000" b="1" dirty="0">
                <a:solidFill>
                  <a:srgbClr val="0000FF"/>
                </a:solidFill>
                <a:latin typeface="PMingLiU" pitchFamily="18" charset="-120"/>
                <a:ea typeface="PMingLiU" pitchFamily="18" charset="-120"/>
              </a:rPr>
              <a:t>        </a:t>
            </a:r>
            <a:r>
              <a:rPr lang="zh-CN" altLang="en-US" sz="6000" b="1" dirty="0">
                <a:solidFill>
                  <a:srgbClr val="0000FF"/>
                </a:solidFill>
                <a:latin typeface="PMingLiU" pitchFamily="18" charset="-120"/>
                <a:ea typeface="PMingLiU" pitchFamily="18" charset="-120"/>
              </a:rPr>
              <a:t>中国是一个什么社会性质的国家？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55420" y="4479488"/>
            <a:ext cx="12192000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 sz="6000" b="1">
                <a:solidFill>
                  <a:srgbClr val="0000FF"/>
                </a:solidFill>
                <a:latin typeface="PMingLiU" pitchFamily="18" charset="-120"/>
                <a:ea typeface="PMingLiU" pitchFamily="18" charset="-120"/>
              </a:defRPr>
            </a:lvl1pPr>
          </a:lstStyle>
          <a:p>
            <a:r>
              <a:rPr lang="en-US" altLang="zh-CN" dirty="0"/>
              <a:t>        </a:t>
            </a:r>
            <a:r>
              <a:rPr lang="zh-CN" altLang="en-US" dirty="0"/>
              <a:t>中国是什么时候成为社会主义国家的？</a:t>
            </a:r>
          </a:p>
        </p:txBody>
      </p:sp>
      <p:sp>
        <p:nvSpPr>
          <p:cNvPr id="5127" name="WordArt 7"/>
          <p:cNvSpPr>
            <a:spLocks noChangeArrowheads="1" noChangeShapeType="1" noTextEdit="1"/>
          </p:cNvSpPr>
          <p:nvPr/>
        </p:nvSpPr>
        <p:spPr bwMode="auto">
          <a:xfrm>
            <a:off x="4641476" y="4416332"/>
            <a:ext cx="4876800" cy="12954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45791" dir="2021404" algn="ctr" rotWithShape="0">
                    <a:srgbClr val="808080"/>
                  </a:outerShdw>
                </a:effectLst>
                <a:latin typeface="华文新魏"/>
              </a:rPr>
              <a:t>社会主义国家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8952" y="160337"/>
            <a:ext cx="3810000" cy="3810000"/>
          </a:xfrm>
          <a:prstGeom prst="rect">
            <a:avLst/>
          </a:prstGeom>
        </p:spPr>
      </p:pic>
      <p:sp>
        <p:nvSpPr>
          <p:cNvPr id="3" name="AutoShape 4" descr="http://img0.imgtn.bdimg.com/it/u=3063533376,3949842264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AutoShape 6" descr="http://img0.imgtn.bdimg.com/it/u=3063533376,3949842264&amp;fm=214&amp;gp=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AutoShape 8" descr="http://img0.imgtn.bdimg.com/it/u=3063533376,3949842264&amp;fm=214&amp;gp=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图文框 6"/>
          <p:cNvSpPr/>
          <p:nvPr/>
        </p:nvSpPr>
        <p:spPr>
          <a:xfrm>
            <a:off x="3953435" y="336364"/>
            <a:ext cx="6252883" cy="3676744"/>
          </a:xfrm>
          <a:prstGeom prst="frame">
            <a:avLst>
              <a:gd name="adj1" fmla="val 5551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笑脸 7"/>
          <p:cNvSpPr/>
          <p:nvPr/>
        </p:nvSpPr>
        <p:spPr>
          <a:xfrm>
            <a:off x="4760259" y="692617"/>
            <a:ext cx="929341" cy="840441"/>
          </a:xfrm>
          <a:prstGeom prst="smileyFace">
            <a:avLst/>
          </a:prstGeom>
          <a:solidFill>
            <a:srgbClr val="FFFF00"/>
          </a:solidFill>
          <a:ln>
            <a:solidFill>
              <a:srgbClr val="FB35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936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1"/>
      <p:bldP spid="5124" grpId="1"/>
      <p:bldP spid="5127" grpId="1"/>
      <p:bldP spid="5127" grpId="2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16051" y="1766888"/>
            <a:ext cx="10358967" cy="4113212"/>
          </a:xfrm>
        </p:spPr>
        <p:txBody>
          <a:bodyPr/>
          <a:lstStyle/>
          <a:p>
            <a:endParaRPr lang="zh-CN" altLang="zh-CN" dirty="0"/>
          </a:p>
        </p:txBody>
      </p:sp>
      <p:pic>
        <p:nvPicPr>
          <p:cNvPr id="55299" name="Picture 4" descr="f11f3a292df5e0fee16ca7ad5c6034a85fdf8db1cb135a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53" y="1373713"/>
            <a:ext cx="6562163" cy="5123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4" descr="http://img.hb.aicdn.com/0d9b22bfa927e4a60d2b8e50efdff2282a4cb9c357c00-eHJ9CK_fw58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704" y="1340817"/>
            <a:ext cx="4128247" cy="5156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4814820" y="264476"/>
            <a:ext cx="2271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全聚德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70085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5123" name="Picture 3" descr="1b4c510fd9f9d72a5e762f7ed62a2834359b033b5bb5837e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7400" y="276225"/>
            <a:ext cx="10795000" cy="3562350"/>
          </a:xfrm>
          <a:noFill/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609601" y="4318000"/>
            <a:ext cx="3069167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>
                <a:latin typeface="黑体" pitchFamily="49" charset="-122"/>
                <a:ea typeface="黑体" pitchFamily="49" charset="-122"/>
              </a:rPr>
              <a:t>北京老字号（始于</a:t>
            </a:r>
            <a:r>
              <a:rPr lang="en-US" altLang="zh-CN" sz="3200">
                <a:latin typeface="黑体" pitchFamily="49" charset="-122"/>
                <a:ea typeface="黑体" pitchFamily="49" charset="-122"/>
              </a:rPr>
              <a:t>1948</a:t>
            </a:r>
            <a:r>
              <a:rPr lang="zh-CN" altLang="en-US" sz="3200">
                <a:latin typeface="黑体" pitchFamily="49" charset="-122"/>
                <a:ea typeface="黑体" pitchFamily="49" charset="-122"/>
              </a:rPr>
              <a:t>）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4271434" y="4797425"/>
            <a:ext cx="481753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92933"/>
                </a:solidFill>
                <a:latin typeface="黑体" pitchFamily="49" charset="-122"/>
                <a:ea typeface="黑体" pitchFamily="49" charset="-122"/>
              </a:rPr>
              <a:t>1956</a:t>
            </a:r>
            <a:r>
              <a:rPr lang="zh-CN" altLang="en-US" sz="3200" b="1">
                <a:solidFill>
                  <a:srgbClr val="F92933"/>
                </a:solidFill>
                <a:latin typeface="黑体" pitchFamily="49" charset="-122"/>
                <a:ea typeface="黑体" pitchFamily="49" charset="-122"/>
              </a:rPr>
              <a:t>年公私合营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7727951" y="5661025"/>
            <a:ext cx="3937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100%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国资企业</a:t>
            </a:r>
          </a:p>
        </p:txBody>
      </p:sp>
    </p:spTree>
    <p:extLst>
      <p:ext uri="{BB962C8B-B14F-4D97-AF65-F5344CB8AC3E}">
        <p14:creationId xmlns:p14="http://schemas.microsoft.com/office/powerpoint/2010/main" val="404704886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WordArt 2"/>
          <p:cNvSpPr>
            <a:spLocks noChangeArrowheads="1" noChangeShapeType="1"/>
          </p:cNvSpPr>
          <p:nvPr/>
        </p:nvSpPr>
        <p:spPr bwMode="auto">
          <a:xfrm>
            <a:off x="2929467" y="333375"/>
            <a:ext cx="5759451" cy="712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3600" kern="10">
                <a:ln w="19050" cmpd="sng">
                  <a:solidFill>
                    <a:srgbClr val="3A3AE8"/>
                  </a:solidFill>
                  <a:round/>
                  <a:headEnd/>
                  <a:tailEnd/>
                </a:ln>
                <a:solidFill>
                  <a:srgbClr val="3A3AE8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三大改造（</a:t>
            </a:r>
            <a:r>
              <a:rPr lang="en-US" altLang="zh-CN" sz="3600" kern="10">
                <a:ln w="19050" cmpd="sng">
                  <a:solidFill>
                    <a:srgbClr val="3A3AE8"/>
                  </a:solidFill>
                  <a:round/>
                  <a:headEnd/>
                  <a:tailEnd/>
                </a:ln>
                <a:solidFill>
                  <a:srgbClr val="3A3AE8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1953-1956</a:t>
            </a:r>
            <a:r>
              <a:rPr lang="zh-CN" altLang="en-US" sz="3600" kern="10">
                <a:ln w="19050" cmpd="sng">
                  <a:solidFill>
                    <a:srgbClr val="3A3AE8"/>
                  </a:solidFill>
                  <a:round/>
                  <a:headEnd/>
                  <a:tailEnd/>
                </a:ln>
                <a:solidFill>
                  <a:srgbClr val="3A3AE8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）</a:t>
            </a:r>
          </a:p>
        </p:txBody>
      </p:sp>
      <p:grpSp>
        <p:nvGrpSpPr>
          <p:cNvPr id="32771" name="Group 3"/>
          <p:cNvGrpSpPr>
            <a:grpSpLocks/>
          </p:cNvGrpSpPr>
          <p:nvPr/>
        </p:nvGrpSpPr>
        <p:grpSpPr bwMode="auto">
          <a:xfrm>
            <a:off x="0" y="5936807"/>
            <a:ext cx="12930717" cy="584753"/>
            <a:chOff x="0" y="0"/>
            <a:chExt cx="13382" cy="922"/>
          </a:xfrm>
        </p:grpSpPr>
        <p:sp>
          <p:nvSpPr>
            <p:cNvPr id="31793" name="Text Box 4"/>
            <p:cNvSpPr txBox="1">
              <a:spLocks noChangeArrowheads="1"/>
            </p:cNvSpPr>
            <p:nvPr/>
          </p:nvSpPr>
          <p:spPr bwMode="auto">
            <a:xfrm>
              <a:off x="0" y="0"/>
              <a:ext cx="13382" cy="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ea typeface="黑体" pitchFamily="49" charset="-122"/>
                  <a:sym typeface="Arial" pitchFamily="34" charset="0"/>
                </a:rPr>
                <a:t>       实质：</a:t>
              </a:r>
              <a:r>
                <a:rPr lang="zh-CN" altLang="en-US" sz="3200" b="1" dirty="0">
                  <a:solidFill>
                    <a:srgbClr val="F92933"/>
                  </a:solidFill>
                  <a:ea typeface="黑体" pitchFamily="49" charset="-122"/>
                  <a:sym typeface="Arial" pitchFamily="34" charset="0"/>
                </a:rPr>
                <a:t>生产资料私有制  </a:t>
              </a:r>
              <a:r>
                <a:rPr lang="zh-CN" altLang="en-US" sz="2000" dirty="0"/>
                <a:t>                                  </a:t>
              </a:r>
              <a:r>
                <a:rPr lang="zh-CN" altLang="en-US" sz="3200" b="1" dirty="0">
                  <a:solidFill>
                    <a:srgbClr val="F92933"/>
                  </a:solidFill>
                  <a:ea typeface="黑体" pitchFamily="49" charset="-122"/>
                  <a:sym typeface="Arial" pitchFamily="34" charset="0"/>
                </a:rPr>
                <a:t>社会主义公有制</a:t>
              </a:r>
            </a:p>
          </p:txBody>
        </p:sp>
        <p:sp>
          <p:nvSpPr>
            <p:cNvPr id="31794" name="AutoShape 5"/>
            <p:cNvSpPr>
              <a:spLocks noChangeArrowheads="1"/>
            </p:cNvSpPr>
            <p:nvPr/>
          </p:nvSpPr>
          <p:spPr bwMode="auto">
            <a:xfrm>
              <a:off x="5378" y="290"/>
              <a:ext cx="2287" cy="341"/>
            </a:xfrm>
            <a:prstGeom prst="rightArrow">
              <a:avLst>
                <a:gd name="adj1" fmla="val 50000"/>
                <a:gd name="adj2" fmla="val 167669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000"/>
            </a:p>
          </p:txBody>
        </p:sp>
      </p:grpSp>
      <p:graphicFrame>
        <p:nvGraphicFramePr>
          <p:cNvPr id="32774" name="Group 6"/>
          <p:cNvGraphicFramePr>
            <a:graphicFrameLocks noGrp="1"/>
          </p:cNvGraphicFramePr>
          <p:nvPr/>
        </p:nvGraphicFramePr>
        <p:xfrm>
          <a:off x="524934" y="1335088"/>
          <a:ext cx="9988551" cy="4433886"/>
        </p:xfrm>
        <a:graphic>
          <a:graphicData uri="http://schemas.openxmlformats.org/drawingml/2006/table">
            <a:tbl>
              <a:tblPr/>
              <a:tblGrid>
                <a:gridCol w="2319867"/>
                <a:gridCol w="2821517"/>
                <a:gridCol w="2421467"/>
                <a:gridCol w="2425700"/>
              </a:tblGrid>
              <a:tr h="674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ea typeface="黑体" pitchFamily="49" charset="-122"/>
                        <a:sym typeface="Arial" pitchFamily="34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12525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2525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12541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31775" name="Text Box 63"/>
          <p:cNvSpPr txBox="1">
            <a:spLocks noChangeArrowheads="1"/>
          </p:cNvSpPr>
          <p:nvPr/>
        </p:nvSpPr>
        <p:spPr bwMode="auto">
          <a:xfrm>
            <a:off x="1011767" y="2368551"/>
            <a:ext cx="1498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黑体" pitchFamily="49" charset="-122"/>
              </a:rPr>
              <a:t>农业</a:t>
            </a:r>
          </a:p>
        </p:txBody>
      </p:sp>
      <p:sp>
        <p:nvSpPr>
          <p:cNvPr id="31776" name="Text Box 64"/>
          <p:cNvSpPr txBox="1">
            <a:spLocks noChangeArrowheads="1"/>
          </p:cNvSpPr>
          <p:nvPr/>
        </p:nvSpPr>
        <p:spPr bwMode="auto">
          <a:xfrm>
            <a:off x="831851" y="3673476"/>
            <a:ext cx="19198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黑体" pitchFamily="49" charset="-122"/>
                <a:sym typeface="Arial" pitchFamily="34" charset="0"/>
              </a:rPr>
              <a:t>手工业</a:t>
            </a:r>
          </a:p>
        </p:txBody>
      </p:sp>
      <p:sp>
        <p:nvSpPr>
          <p:cNvPr id="31777" name="Text Box 65"/>
          <p:cNvSpPr txBox="1">
            <a:spLocks noChangeArrowheads="1"/>
          </p:cNvSpPr>
          <p:nvPr/>
        </p:nvSpPr>
        <p:spPr bwMode="auto">
          <a:xfrm>
            <a:off x="641351" y="4660901"/>
            <a:ext cx="24003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黑体" pitchFamily="49" charset="-122"/>
                <a:sym typeface="Arial" pitchFamily="34" charset="0"/>
              </a:rPr>
              <a:t>资本主义工商业</a:t>
            </a:r>
          </a:p>
        </p:txBody>
      </p:sp>
      <p:sp>
        <p:nvSpPr>
          <p:cNvPr id="31778" name="Text Box 66"/>
          <p:cNvSpPr txBox="1">
            <a:spLocks noChangeArrowheads="1"/>
          </p:cNvSpPr>
          <p:nvPr/>
        </p:nvSpPr>
        <p:spPr bwMode="auto">
          <a:xfrm>
            <a:off x="3350684" y="1341439"/>
            <a:ext cx="178646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chemeClr val="bg1"/>
                </a:solidFill>
                <a:ea typeface="黑体" pitchFamily="49" charset="-122"/>
                <a:sym typeface="Arial" pitchFamily="34" charset="0"/>
              </a:rPr>
              <a:t>改造前所有制性质</a:t>
            </a:r>
          </a:p>
        </p:txBody>
      </p:sp>
      <p:sp>
        <p:nvSpPr>
          <p:cNvPr id="31779" name="Text Box 67"/>
          <p:cNvSpPr txBox="1">
            <a:spLocks noChangeArrowheads="1"/>
          </p:cNvSpPr>
          <p:nvPr/>
        </p:nvSpPr>
        <p:spPr bwMode="auto">
          <a:xfrm>
            <a:off x="6301318" y="1408114"/>
            <a:ext cx="12382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bg1"/>
                </a:solidFill>
                <a:ea typeface="黑体" pitchFamily="49" charset="-122"/>
                <a:sym typeface="Arial" pitchFamily="34" charset="0"/>
              </a:rPr>
              <a:t>途径</a:t>
            </a:r>
          </a:p>
        </p:txBody>
      </p:sp>
      <p:sp>
        <p:nvSpPr>
          <p:cNvPr id="31780" name="Text Box 68"/>
          <p:cNvSpPr txBox="1">
            <a:spLocks noChangeArrowheads="1"/>
          </p:cNvSpPr>
          <p:nvPr/>
        </p:nvSpPr>
        <p:spPr bwMode="auto">
          <a:xfrm>
            <a:off x="8498417" y="1268414"/>
            <a:ext cx="1919816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chemeClr val="bg1"/>
                </a:solidFill>
                <a:ea typeface="黑体" pitchFamily="49" charset="-122"/>
                <a:sym typeface="Arial" pitchFamily="34" charset="0"/>
              </a:rPr>
              <a:t>改造后所有制性质</a:t>
            </a:r>
          </a:p>
        </p:txBody>
      </p:sp>
      <p:sp>
        <p:nvSpPr>
          <p:cNvPr id="31781" name="Text Box 69"/>
          <p:cNvSpPr txBox="1">
            <a:spLocks noChangeArrowheads="1"/>
          </p:cNvSpPr>
          <p:nvPr/>
        </p:nvSpPr>
        <p:spPr bwMode="auto">
          <a:xfrm>
            <a:off x="6036733" y="2182813"/>
            <a:ext cx="178858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ea typeface="黑体" pitchFamily="49" charset="-122"/>
                <a:sym typeface="Arial" pitchFamily="34" charset="0"/>
              </a:rPr>
              <a:t>农业</a:t>
            </a:r>
            <a:r>
              <a:rPr lang="zh-CN" altLang="en-US" sz="2800" b="1" dirty="0">
                <a:solidFill>
                  <a:srgbClr val="0000FF"/>
                </a:solidFill>
                <a:ea typeface="黑体" pitchFamily="49" charset="-122"/>
                <a:sym typeface="Arial" pitchFamily="34" charset="0"/>
              </a:rPr>
              <a:t>合作化</a:t>
            </a:r>
          </a:p>
        </p:txBody>
      </p:sp>
      <p:sp>
        <p:nvSpPr>
          <p:cNvPr id="31782" name="Text Box 70"/>
          <p:cNvSpPr txBox="1">
            <a:spLocks noChangeArrowheads="1"/>
          </p:cNvSpPr>
          <p:nvPr/>
        </p:nvSpPr>
        <p:spPr bwMode="auto">
          <a:xfrm>
            <a:off x="8307917" y="2111376"/>
            <a:ext cx="220768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黑体" pitchFamily="49" charset="-122"/>
                <a:sym typeface="Arial" pitchFamily="34" charset="0"/>
              </a:rPr>
              <a:t>社会主义</a:t>
            </a:r>
            <a:r>
              <a:rPr lang="zh-CN" altLang="en-US" sz="2800" b="1">
                <a:solidFill>
                  <a:srgbClr val="FF0000"/>
                </a:solidFill>
                <a:ea typeface="黑体" pitchFamily="49" charset="-122"/>
                <a:sym typeface="Arial" pitchFamily="34" charset="0"/>
              </a:rPr>
              <a:t>公有制</a:t>
            </a:r>
            <a:endParaRPr lang="zh-CN" altLang="en-US" sz="2800" b="1">
              <a:ea typeface="黑体" pitchFamily="49" charset="-122"/>
              <a:sym typeface="Arial" pitchFamily="34" charset="0"/>
            </a:endParaRPr>
          </a:p>
        </p:txBody>
      </p:sp>
      <p:sp>
        <p:nvSpPr>
          <p:cNvPr id="31783" name="Text Box 71"/>
          <p:cNvSpPr txBox="1">
            <a:spLocks noChangeArrowheads="1"/>
          </p:cNvSpPr>
          <p:nvPr/>
        </p:nvSpPr>
        <p:spPr bwMode="auto">
          <a:xfrm>
            <a:off x="3043767" y="2254250"/>
            <a:ext cx="2381251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ea typeface="黑体" pitchFamily="49" charset="-122"/>
                <a:sym typeface="Arial" pitchFamily="34" charset="0"/>
              </a:rPr>
              <a:t>个体农民</a:t>
            </a:r>
            <a:r>
              <a:rPr lang="zh-CN" altLang="en-US" sz="2800" b="1" dirty="0">
                <a:solidFill>
                  <a:srgbClr val="FF0000"/>
                </a:solidFill>
                <a:ea typeface="黑体" pitchFamily="49" charset="-122"/>
                <a:sym typeface="Arial" pitchFamily="34" charset="0"/>
              </a:rPr>
              <a:t>私有制</a:t>
            </a:r>
          </a:p>
        </p:txBody>
      </p:sp>
      <p:sp>
        <p:nvSpPr>
          <p:cNvPr id="31784" name="Text Box 72"/>
          <p:cNvSpPr txBox="1">
            <a:spLocks noChangeArrowheads="1"/>
          </p:cNvSpPr>
          <p:nvPr/>
        </p:nvSpPr>
        <p:spPr bwMode="auto">
          <a:xfrm>
            <a:off x="3001434" y="3479801"/>
            <a:ext cx="251883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ea typeface="黑体" pitchFamily="49" charset="-122"/>
                <a:sym typeface="Arial" pitchFamily="34" charset="0"/>
              </a:rPr>
              <a:t>个体手工业者</a:t>
            </a:r>
            <a:r>
              <a:rPr lang="zh-CN" altLang="en-US" sz="2800" b="1" dirty="0">
                <a:solidFill>
                  <a:srgbClr val="FF0000"/>
                </a:solidFill>
                <a:ea typeface="黑体" pitchFamily="49" charset="-122"/>
                <a:sym typeface="Arial" pitchFamily="34" charset="0"/>
              </a:rPr>
              <a:t>私有</a:t>
            </a:r>
          </a:p>
        </p:txBody>
      </p:sp>
      <p:sp>
        <p:nvSpPr>
          <p:cNvPr id="31785" name="Text Box 73"/>
          <p:cNvSpPr txBox="1">
            <a:spLocks noChangeArrowheads="1"/>
          </p:cNvSpPr>
          <p:nvPr/>
        </p:nvSpPr>
        <p:spPr bwMode="auto">
          <a:xfrm>
            <a:off x="6013451" y="3460751"/>
            <a:ext cx="191134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ea typeface="黑体" pitchFamily="49" charset="-122"/>
                <a:sym typeface="Arial" pitchFamily="34" charset="0"/>
              </a:rPr>
              <a:t>手工业</a:t>
            </a:r>
            <a:r>
              <a:rPr lang="zh-CN" altLang="en-US" sz="2800" b="1" dirty="0">
                <a:solidFill>
                  <a:srgbClr val="0000FF"/>
                </a:solidFill>
                <a:ea typeface="黑体" pitchFamily="49" charset="-122"/>
                <a:sym typeface="Arial" pitchFamily="34" charset="0"/>
              </a:rPr>
              <a:t>合作化</a:t>
            </a:r>
          </a:p>
        </p:txBody>
      </p:sp>
      <p:sp>
        <p:nvSpPr>
          <p:cNvPr id="31786" name="Text Box 74"/>
          <p:cNvSpPr txBox="1">
            <a:spLocks noChangeArrowheads="1"/>
          </p:cNvSpPr>
          <p:nvPr/>
        </p:nvSpPr>
        <p:spPr bwMode="auto">
          <a:xfrm>
            <a:off x="8297333" y="3433763"/>
            <a:ext cx="24130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黑体" pitchFamily="49" charset="-122"/>
                <a:sym typeface="Arial" pitchFamily="34" charset="0"/>
              </a:rPr>
              <a:t>社会主义</a:t>
            </a:r>
            <a:r>
              <a:rPr lang="zh-CN" altLang="en-US" sz="2800" b="1">
                <a:solidFill>
                  <a:srgbClr val="FF0000"/>
                </a:solidFill>
                <a:ea typeface="黑体" pitchFamily="49" charset="-122"/>
                <a:sym typeface="Arial" pitchFamily="34" charset="0"/>
              </a:rPr>
              <a:t>公有制</a:t>
            </a:r>
            <a:endParaRPr lang="zh-CN" altLang="en-US" sz="2800" b="1">
              <a:ea typeface="黑体" pitchFamily="49" charset="-122"/>
              <a:sym typeface="Arial" pitchFamily="34" charset="0"/>
            </a:endParaRPr>
          </a:p>
        </p:txBody>
      </p:sp>
      <p:sp>
        <p:nvSpPr>
          <p:cNvPr id="31787" name="Text Box 75"/>
          <p:cNvSpPr txBox="1">
            <a:spLocks noChangeArrowheads="1"/>
          </p:cNvSpPr>
          <p:nvPr/>
        </p:nvSpPr>
        <p:spPr bwMode="auto">
          <a:xfrm>
            <a:off x="1085851" y="1419226"/>
            <a:ext cx="1498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bg1"/>
                </a:solidFill>
                <a:ea typeface="黑体" pitchFamily="49" charset="-122"/>
              </a:rPr>
              <a:t>行业</a:t>
            </a:r>
          </a:p>
        </p:txBody>
      </p:sp>
      <p:sp>
        <p:nvSpPr>
          <p:cNvPr id="31788" name="Text Box 76"/>
          <p:cNvSpPr txBox="1">
            <a:spLocks noChangeArrowheads="1"/>
          </p:cNvSpPr>
          <p:nvPr/>
        </p:nvSpPr>
        <p:spPr bwMode="auto">
          <a:xfrm>
            <a:off x="3234267" y="4664076"/>
            <a:ext cx="2190751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ea typeface="黑体" pitchFamily="49" charset="-122"/>
                <a:sym typeface="Arial" pitchFamily="34" charset="0"/>
              </a:rPr>
              <a:t>资本主义</a:t>
            </a:r>
            <a:r>
              <a:rPr lang="zh-CN" altLang="en-US" sz="2800" b="1" dirty="0">
                <a:solidFill>
                  <a:srgbClr val="FF0000"/>
                </a:solidFill>
                <a:ea typeface="黑体" pitchFamily="49" charset="-122"/>
                <a:sym typeface="Arial" pitchFamily="34" charset="0"/>
              </a:rPr>
              <a:t>私有制</a:t>
            </a:r>
          </a:p>
        </p:txBody>
      </p:sp>
      <p:sp>
        <p:nvSpPr>
          <p:cNvPr id="31789" name="Text Box 77"/>
          <p:cNvSpPr txBox="1">
            <a:spLocks noChangeArrowheads="1"/>
          </p:cNvSpPr>
          <p:nvPr/>
        </p:nvSpPr>
        <p:spPr bwMode="auto">
          <a:xfrm>
            <a:off x="8212668" y="4745038"/>
            <a:ext cx="2402417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黑体" pitchFamily="49" charset="-122"/>
                <a:sym typeface="Arial" pitchFamily="34" charset="0"/>
              </a:rPr>
              <a:t>社会主义</a:t>
            </a:r>
            <a:r>
              <a:rPr lang="zh-CN" altLang="en-US" sz="2800" b="1">
                <a:solidFill>
                  <a:srgbClr val="FF0000"/>
                </a:solidFill>
                <a:ea typeface="黑体" pitchFamily="49" charset="-122"/>
                <a:sym typeface="Arial" pitchFamily="34" charset="0"/>
              </a:rPr>
              <a:t>公有制</a:t>
            </a:r>
            <a:endParaRPr lang="zh-CN" altLang="en-US" sz="2800" b="1">
              <a:ea typeface="黑体" pitchFamily="49" charset="-122"/>
              <a:sym typeface="Arial" pitchFamily="34" charset="0"/>
            </a:endParaRPr>
          </a:p>
        </p:txBody>
      </p:sp>
      <p:sp>
        <p:nvSpPr>
          <p:cNvPr id="32846" name="Text Box 78"/>
          <p:cNvSpPr txBox="1">
            <a:spLocks noChangeArrowheads="1"/>
          </p:cNvSpPr>
          <p:nvPr/>
        </p:nvSpPr>
        <p:spPr bwMode="auto">
          <a:xfrm>
            <a:off x="3153607" y="2046425"/>
            <a:ext cx="2215991" cy="3657600"/>
          </a:xfrm>
          <a:prstGeom prst="rect">
            <a:avLst/>
          </a:prstGeom>
          <a:solidFill>
            <a:srgbClr val="F7E0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4400" b="1" dirty="0">
              <a:solidFill>
                <a:srgbClr val="F92933"/>
              </a:solidFill>
              <a:ea typeface="黑体" pitchFamily="49" charset="-122"/>
            </a:endParaRPr>
          </a:p>
          <a:p>
            <a:pPr eaLnBrk="1" hangingPunct="1"/>
            <a:r>
              <a:rPr lang="zh-CN" altLang="en-US" sz="4000" b="1" dirty="0">
                <a:solidFill>
                  <a:srgbClr val="F92933"/>
                </a:solidFill>
                <a:ea typeface="黑体" pitchFamily="49" charset="-122"/>
              </a:rPr>
              <a:t>生产资料私有制</a:t>
            </a:r>
          </a:p>
          <a:p>
            <a:pPr eaLnBrk="1" hangingPunct="1"/>
            <a:endParaRPr lang="zh-CN" altLang="en-US" sz="4800" b="1" dirty="0">
              <a:solidFill>
                <a:srgbClr val="F92933"/>
              </a:solidFill>
              <a:ea typeface="黑体" pitchFamily="49" charset="-122"/>
            </a:endParaRPr>
          </a:p>
        </p:txBody>
      </p:sp>
      <p:sp>
        <p:nvSpPr>
          <p:cNvPr id="32847" name="Text Box 79"/>
          <p:cNvSpPr txBox="1">
            <a:spLocks noChangeArrowheads="1"/>
          </p:cNvSpPr>
          <p:nvPr/>
        </p:nvSpPr>
        <p:spPr bwMode="auto">
          <a:xfrm>
            <a:off x="8636161" y="1992313"/>
            <a:ext cx="2215991" cy="3725862"/>
          </a:xfrm>
          <a:prstGeom prst="rect">
            <a:avLst/>
          </a:prstGeom>
          <a:solidFill>
            <a:srgbClr val="F7E04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4400" b="1">
              <a:solidFill>
                <a:srgbClr val="F92933"/>
              </a:solidFill>
              <a:ea typeface="黑体" pitchFamily="49" charset="-122"/>
            </a:endParaRPr>
          </a:p>
          <a:p>
            <a:pPr eaLnBrk="1" hangingPunct="1"/>
            <a:r>
              <a:rPr lang="zh-CN" altLang="en-US" sz="4000" b="1">
                <a:solidFill>
                  <a:srgbClr val="F92933"/>
                </a:solidFill>
                <a:ea typeface="黑体" pitchFamily="49" charset="-122"/>
              </a:rPr>
              <a:t>社会主义公有制</a:t>
            </a:r>
          </a:p>
          <a:p>
            <a:pPr eaLnBrk="1" hangingPunct="1"/>
            <a:endParaRPr lang="zh-CN" altLang="en-US" sz="4800" b="1">
              <a:solidFill>
                <a:srgbClr val="F92933"/>
              </a:solidFill>
              <a:ea typeface="黑体" pitchFamily="49" charset="-122"/>
            </a:endParaRPr>
          </a:p>
        </p:txBody>
      </p:sp>
      <p:sp>
        <p:nvSpPr>
          <p:cNvPr id="31792" name="Text Box 80"/>
          <p:cNvSpPr txBox="1">
            <a:spLocks noChangeArrowheads="1"/>
          </p:cNvSpPr>
          <p:nvPr/>
        </p:nvSpPr>
        <p:spPr bwMode="auto">
          <a:xfrm>
            <a:off x="6013451" y="4581525"/>
            <a:ext cx="211454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ea typeface="黑体" pitchFamily="49" charset="-122"/>
                <a:sym typeface="Arial" pitchFamily="34" charset="0"/>
              </a:rPr>
              <a:t>加工订货向</a:t>
            </a:r>
            <a:r>
              <a:rPr lang="zh-CN" altLang="en-US" sz="2400" b="1" dirty="0">
                <a:solidFill>
                  <a:srgbClr val="0000FF"/>
                </a:solidFill>
                <a:ea typeface="黑体" pitchFamily="49" charset="-122"/>
                <a:sym typeface="Arial" pitchFamily="34" charset="0"/>
              </a:rPr>
              <a:t>公私合营</a:t>
            </a:r>
            <a:r>
              <a:rPr lang="zh-CN" altLang="en-US" sz="2400" b="1" dirty="0">
                <a:ea typeface="黑体" pitchFamily="49" charset="-122"/>
                <a:sym typeface="Arial" pitchFamily="34" charset="0"/>
              </a:rPr>
              <a:t>过渡</a:t>
            </a:r>
          </a:p>
        </p:txBody>
      </p:sp>
    </p:spTree>
    <p:extLst>
      <p:ext uri="{BB962C8B-B14F-4D97-AF65-F5344CB8AC3E}">
        <p14:creationId xmlns:p14="http://schemas.microsoft.com/office/powerpoint/2010/main" val="37087285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88" grpId="0"/>
      <p:bldP spid="31789" grpId="0"/>
      <p:bldP spid="32846" grpId="0" bldLvl="0" animBg="1" autoUpdateAnimBg="0"/>
      <p:bldP spid="32847" grpId="0" bldLvl="0" animBg="1" autoUpdateAnimBg="0"/>
      <p:bldP spid="3179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sshot-01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4918" y="838200"/>
            <a:ext cx="10367433" cy="2438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3795" name="WordArt 3"/>
          <p:cNvSpPr>
            <a:spLocks noChangeArrowheads="1" noChangeShapeType="1"/>
          </p:cNvSpPr>
          <p:nvPr/>
        </p:nvSpPr>
        <p:spPr bwMode="auto">
          <a:xfrm>
            <a:off x="336551" y="190500"/>
            <a:ext cx="5196416" cy="522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600" kern="10">
                <a:ln w="19050" cmpd="sng">
                  <a:solidFill>
                    <a:srgbClr val="3A3AE8"/>
                  </a:solidFill>
                  <a:round/>
                  <a:headEnd/>
                  <a:tailEnd/>
                </a:ln>
                <a:solidFill>
                  <a:srgbClr val="3A3AE8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1956</a:t>
            </a:r>
            <a:r>
              <a:rPr lang="zh-CN" altLang="en-US" sz="3600" kern="10">
                <a:ln w="19050" cmpd="sng">
                  <a:solidFill>
                    <a:srgbClr val="3A3AE8"/>
                  </a:solidFill>
                  <a:round/>
                  <a:headEnd/>
                  <a:tailEnd/>
                </a:ln>
                <a:solidFill>
                  <a:srgbClr val="3A3AE8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年三大改造完成</a:t>
            </a:r>
          </a:p>
        </p:txBody>
      </p:sp>
      <p:sp>
        <p:nvSpPr>
          <p:cNvPr id="33796" name="WordArt 4"/>
          <p:cNvSpPr>
            <a:spLocks noChangeArrowheads="1" noChangeShapeType="1"/>
          </p:cNvSpPr>
          <p:nvPr/>
        </p:nvSpPr>
        <p:spPr bwMode="auto">
          <a:xfrm>
            <a:off x="2256368" y="3817938"/>
            <a:ext cx="3839633" cy="520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社会主义公有制形式</a:t>
            </a:r>
          </a:p>
        </p:txBody>
      </p:sp>
      <p:grpSp>
        <p:nvGrpSpPr>
          <p:cNvPr id="33797" name="Group 5"/>
          <p:cNvGrpSpPr>
            <a:grpSpLocks/>
          </p:cNvGrpSpPr>
          <p:nvPr/>
        </p:nvGrpSpPr>
        <p:grpSpPr bwMode="auto">
          <a:xfrm>
            <a:off x="529167" y="3932238"/>
            <a:ext cx="11808884" cy="520700"/>
            <a:chOff x="0" y="0"/>
            <a:chExt cx="13946" cy="820"/>
          </a:xfrm>
        </p:grpSpPr>
        <p:grpSp>
          <p:nvGrpSpPr>
            <p:cNvPr id="32780" name="Group 6"/>
            <p:cNvGrpSpPr>
              <a:grpSpLocks/>
            </p:cNvGrpSpPr>
            <p:nvPr/>
          </p:nvGrpSpPr>
          <p:grpSpPr bwMode="auto">
            <a:xfrm>
              <a:off x="2152" y="0"/>
              <a:ext cx="11794" cy="746"/>
              <a:chOff x="0" y="0"/>
              <a:chExt cx="13719" cy="746"/>
            </a:xfrm>
          </p:grpSpPr>
          <p:sp>
            <p:nvSpPr>
              <p:cNvPr id="32782" name="WordArt 7"/>
              <p:cNvSpPr>
                <a:spLocks noChangeArrowheads="1" noChangeShapeType="1"/>
              </p:cNvSpPr>
              <p:nvPr/>
            </p:nvSpPr>
            <p:spPr bwMode="auto">
              <a:xfrm>
                <a:off x="5327" y="0"/>
                <a:ext cx="8393" cy="74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19050">
                      <a:solidFill>
                        <a:srgbClr val="99CCFF"/>
                      </a:solidFill>
                      <a:round/>
                      <a:headEnd/>
                      <a:tailEnd/>
                    </a:ln>
                    <a:solidFill>
                      <a:srgbClr val="0066CC"/>
                    </a:solidFill>
                    <a:effectLst>
                      <a:outerShdw dist="35921" dir="2700000" algn="ctr" rotWithShape="0">
                        <a:srgbClr val="990000"/>
                      </a:outerShdw>
                    </a:effectLst>
                    <a:latin typeface="宋体"/>
                    <a:ea typeface="宋体"/>
                  </a:rPr>
                  <a:t>在国民经济中占据主导地位。</a:t>
                </a:r>
              </a:p>
            </p:txBody>
          </p:sp>
          <p:sp>
            <p:nvSpPr>
              <p:cNvPr id="32783" name="Line 8"/>
              <p:cNvSpPr>
                <a:spLocks noChangeShapeType="1"/>
              </p:cNvSpPr>
              <p:nvPr/>
            </p:nvSpPr>
            <p:spPr bwMode="auto">
              <a:xfrm>
                <a:off x="0" y="719"/>
                <a:ext cx="5100" cy="1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2781" name="WordArt 9"/>
            <p:cNvSpPr>
              <a:spLocks noChangeArrowheads="1" noChangeShapeType="1"/>
            </p:cNvSpPr>
            <p:nvPr/>
          </p:nvSpPr>
          <p:spPr bwMode="auto">
            <a:xfrm>
              <a:off x="0" y="0"/>
              <a:ext cx="1699" cy="82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0066CC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宋体"/>
                  <a:ea typeface="宋体"/>
                </a:rPr>
                <a:t>标志着</a:t>
              </a:r>
            </a:p>
          </p:txBody>
        </p:sp>
      </p:grpSp>
      <p:sp>
        <p:nvSpPr>
          <p:cNvPr id="33802" name="AutoShape 10"/>
          <p:cNvSpPr>
            <a:spLocks noChangeArrowheads="1"/>
          </p:cNvSpPr>
          <p:nvPr/>
        </p:nvSpPr>
        <p:spPr bwMode="auto">
          <a:xfrm>
            <a:off x="5810251" y="4529138"/>
            <a:ext cx="673100" cy="341312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anchor="ctr"/>
          <a:lstStyle/>
          <a:p>
            <a:endParaRPr lang="zh-CN" altLang="en-US"/>
          </a:p>
        </p:txBody>
      </p:sp>
      <p:sp>
        <p:nvSpPr>
          <p:cNvPr id="33803" name="WordArt 11"/>
          <p:cNvSpPr>
            <a:spLocks noChangeArrowheads="1" noChangeShapeType="1"/>
          </p:cNvSpPr>
          <p:nvPr/>
        </p:nvSpPr>
        <p:spPr bwMode="auto">
          <a:xfrm>
            <a:off x="2133600" y="4891088"/>
            <a:ext cx="7924800" cy="520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社会主义制度在我国基本建立起来</a:t>
            </a:r>
          </a:p>
        </p:txBody>
      </p:sp>
      <p:sp>
        <p:nvSpPr>
          <p:cNvPr id="33804" name="AutoShape 12"/>
          <p:cNvSpPr>
            <a:spLocks noChangeArrowheads="1"/>
          </p:cNvSpPr>
          <p:nvPr/>
        </p:nvSpPr>
        <p:spPr bwMode="auto">
          <a:xfrm>
            <a:off x="5812368" y="5484813"/>
            <a:ext cx="766233" cy="3937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anchor="ctr"/>
          <a:lstStyle/>
          <a:p>
            <a:endParaRPr lang="zh-CN" altLang="en-US"/>
          </a:p>
        </p:txBody>
      </p:sp>
      <p:sp>
        <p:nvSpPr>
          <p:cNvPr id="33805" name="WordArt 13"/>
          <p:cNvSpPr>
            <a:spLocks noChangeArrowheads="1" noChangeShapeType="1"/>
          </p:cNvSpPr>
          <p:nvPr/>
        </p:nvSpPr>
        <p:spPr bwMode="auto">
          <a:xfrm>
            <a:off x="2256367" y="5876926"/>
            <a:ext cx="7755467" cy="358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社会主义初级阶段</a:t>
            </a:r>
          </a:p>
        </p:txBody>
      </p:sp>
      <p:sp>
        <p:nvSpPr>
          <p:cNvPr id="33806" name="Text Box 14"/>
          <p:cNvSpPr txBox="1">
            <a:spLocks noChangeArrowheads="1"/>
          </p:cNvSpPr>
          <p:nvPr/>
        </p:nvSpPr>
        <p:spPr bwMode="auto">
          <a:xfrm>
            <a:off x="46567" y="3213101"/>
            <a:ext cx="1949451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ea typeface="楷体_GB2312" pitchFamily="1" charset="-122"/>
              </a:rPr>
              <a:t>意义：</a:t>
            </a:r>
          </a:p>
        </p:txBody>
      </p:sp>
      <p:sp>
        <p:nvSpPr>
          <p:cNvPr id="33807" name="Text Box 15"/>
          <p:cNvSpPr txBox="1">
            <a:spLocks noChangeArrowheads="1"/>
          </p:cNvSpPr>
          <p:nvPr/>
        </p:nvSpPr>
        <p:spPr bwMode="auto">
          <a:xfrm>
            <a:off x="143933" y="6021389"/>
            <a:ext cx="1949451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ea typeface="楷体_GB2312" pitchFamily="1" charset="-122"/>
                <a:sym typeface="Arial" pitchFamily="34" charset="0"/>
              </a:rPr>
              <a:t>不足：</a:t>
            </a:r>
          </a:p>
        </p:txBody>
      </p:sp>
    </p:spTree>
    <p:extLst>
      <p:ext uri="{BB962C8B-B14F-4D97-AF65-F5344CB8AC3E}">
        <p14:creationId xmlns:p14="http://schemas.microsoft.com/office/powerpoint/2010/main" val="1528116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6" presetID="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23" presetID="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/>
      <p:bldP spid="33802" grpId="0" animBg="1"/>
      <p:bldP spid="33803" grpId="0" animBg="1"/>
      <p:bldP spid="33804" grpId="0" animBg="1"/>
      <p:bldP spid="33805" grpId="0" animBg="1"/>
      <p:bldP spid="33806" grpId="0" bldLvl="0" autoUpdateAnimBg="0"/>
      <p:bldP spid="33807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9" name="Text Box 5"/>
          <p:cNvSpPr txBox="1">
            <a:spLocks noChangeArrowheads="1"/>
          </p:cNvSpPr>
          <p:nvPr/>
        </p:nvSpPr>
        <p:spPr bwMode="auto">
          <a:xfrm>
            <a:off x="1496292" y="653872"/>
            <a:ext cx="9144000" cy="5201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dirty="0">
                <a:ea typeface="黑体" pitchFamily="49" charset="-122"/>
              </a:rPr>
              <a:t>三大改造后期阶段，因为要求过急，发展</a:t>
            </a:r>
            <a:r>
              <a:rPr lang="zh-CN" altLang="en-US" sz="3600" b="1" dirty="0" smtClean="0">
                <a:ea typeface="黑体" pitchFamily="49" charset="-122"/>
              </a:rPr>
              <a:t>速度</a:t>
            </a:r>
            <a:r>
              <a:rPr lang="zh-CN" altLang="en-US" sz="3600" b="1" dirty="0">
                <a:ea typeface="黑体" pitchFamily="49" charset="-122"/>
              </a:rPr>
              <a:t>过快，工作过粗，以至留下一些问题</a:t>
            </a:r>
            <a:r>
              <a:rPr lang="zh-CN" altLang="en-US" sz="3600" b="1" dirty="0" smtClean="0">
                <a:ea typeface="黑体" pitchFamily="49" charset="-122"/>
              </a:rPr>
              <a:t>：强</a:t>
            </a:r>
            <a:r>
              <a:rPr lang="zh-CN" altLang="en-US" sz="3600" b="1" dirty="0">
                <a:ea typeface="黑体" pitchFamily="49" charset="-122"/>
              </a:rPr>
              <a:t>迫不愿入社的农民入社，管理上过于单</a:t>
            </a:r>
            <a:r>
              <a:rPr lang="zh-CN" altLang="en-US" sz="3600" b="1" dirty="0" smtClean="0">
                <a:ea typeface="黑体" pitchFamily="49" charset="-122"/>
              </a:rPr>
              <a:t>一，</a:t>
            </a:r>
            <a:r>
              <a:rPr lang="zh-CN" altLang="en-US" sz="3600" b="1" dirty="0">
                <a:ea typeface="黑体" pitchFamily="49" charset="-122"/>
              </a:rPr>
              <a:t>分配上存在平均主义，对于一些不属于</a:t>
            </a:r>
            <a:r>
              <a:rPr lang="zh-CN" altLang="en-US" sz="3600" b="1" dirty="0" smtClean="0">
                <a:ea typeface="黑体" pitchFamily="49" charset="-122"/>
              </a:rPr>
              <a:t>资本</a:t>
            </a:r>
            <a:r>
              <a:rPr lang="zh-CN" altLang="en-US" sz="3600" b="1" dirty="0">
                <a:ea typeface="黑体" pitchFamily="49" charset="-122"/>
              </a:rPr>
              <a:t>主义性质企业的个体经营也进行了公私合</a:t>
            </a:r>
            <a:r>
              <a:rPr lang="zh-CN" altLang="en-US" sz="3600" b="1" dirty="0" smtClean="0">
                <a:ea typeface="黑体" pitchFamily="49" charset="-122"/>
              </a:rPr>
              <a:t>营对</a:t>
            </a:r>
            <a:r>
              <a:rPr lang="zh-CN" altLang="en-US" sz="3600" b="1" dirty="0">
                <a:ea typeface="黑体" pitchFamily="49" charset="-122"/>
              </a:rPr>
              <a:t>一部分工商业者的使用和处理不够适当等等</a:t>
            </a:r>
          </a:p>
          <a:p>
            <a:r>
              <a:rPr lang="zh-CN" altLang="en-US" sz="3600" b="1" dirty="0">
                <a:ea typeface="黑体" pitchFamily="49" charset="-122"/>
              </a:rPr>
              <a:t>给人民生活带来诸多不便。</a:t>
            </a:r>
            <a:r>
              <a:rPr lang="zh-CN" altLang="en-US" sz="4000" b="1" dirty="0">
                <a:solidFill>
                  <a:srgbClr val="FF0000"/>
                </a:solidFill>
                <a:ea typeface="黑体" pitchFamily="49" charset="-122"/>
              </a:rPr>
              <a:t>但总体来说三</a:t>
            </a:r>
            <a:r>
              <a:rPr lang="zh-CN" altLang="en-US" sz="4000" b="1" dirty="0" smtClean="0">
                <a:solidFill>
                  <a:srgbClr val="FF0000"/>
                </a:solidFill>
                <a:ea typeface="黑体" pitchFamily="49" charset="-122"/>
              </a:rPr>
              <a:t>大改</a:t>
            </a:r>
            <a:r>
              <a:rPr lang="zh-CN" altLang="en-US" sz="4000" b="1" dirty="0">
                <a:solidFill>
                  <a:srgbClr val="FF0000"/>
                </a:solidFill>
                <a:ea typeface="黑体" pitchFamily="49" charset="-122"/>
              </a:rPr>
              <a:t>造取得了巨大成功，成绩辉煌。</a:t>
            </a:r>
          </a:p>
        </p:txBody>
      </p:sp>
    </p:spTree>
    <p:extLst>
      <p:ext uri="{BB962C8B-B14F-4D97-AF65-F5344CB8AC3E}">
        <p14:creationId xmlns:p14="http://schemas.microsoft.com/office/powerpoint/2010/main" val="3959771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WordArt 2"/>
          <p:cNvSpPr>
            <a:spLocks noChangeArrowheads="1" noChangeShapeType="1" noTextEdit="1"/>
          </p:cNvSpPr>
          <p:nvPr/>
        </p:nvSpPr>
        <p:spPr bwMode="auto">
          <a:xfrm>
            <a:off x="4847167" y="620713"/>
            <a:ext cx="2489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miter lim="800000"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隶书"/>
              </a:rPr>
              <a:t>三大改造</a:t>
            </a:r>
          </a:p>
        </p:txBody>
      </p:sp>
      <p:sp>
        <p:nvSpPr>
          <p:cNvPr id="104451" name="Line 3"/>
          <p:cNvSpPr>
            <a:spLocks noChangeShapeType="1"/>
          </p:cNvSpPr>
          <p:nvPr/>
        </p:nvSpPr>
        <p:spPr bwMode="auto">
          <a:xfrm>
            <a:off x="2159000" y="1870075"/>
            <a:ext cx="7586133" cy="0"/>
          </a:xfrm>
          <a:prstGeom prst="line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04452" name="Line 4"/>
          <p:cNvSpPr>
            <a:spLocks noChangeShapeType="1"/>
          </p:cNvSpPr>
          <p:nvPr/>
        </p:nvSpPr>
        <p:spPr bwMode="auto">
          <a:xfrm flipH="1">
            <a:off x="2159000" y="1870075"/>
            <a:ext cx="0" cy="647700"/>
          </a:xfrm>
          <a:prstGeom prst="line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04453" name="Line 5"/>
          <p:cNvSpPr>
            <a:spLocks noChangeShapeType="1"/>
          </p:cNvSpPr>
          <p:nvPr/>
        </p:nvSpPr>
        <p:spPr bwMode="auto">
          <a:xfrm flipH="1">
            <a:off x="6096000" y="1366839"/>
            <a:ext cx="0" cy="1150937"/>
          </a:xfrm>
          <a:prstGeom prst="line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04454" name="Line 6"/>
          <p:cNvSpPr>
            <a:spLocks noChangeShapeType="1"/>
          </p:cNvSpPr>
          <p:nvPr/>
        </p:nvSpPr>
        <p:spPr bwMode="auto">
          <a:xfrm flipH="1">
            <a:off x="9745133" y="1870075"/>
            <a:ext cx="0" cy="647700"/>
          </a:xfrm>
          <a:prstGeom prst="line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04455" name="Line 7"/>
          <p:cNvSpPr>
            <a:spLocks noChangeShapeType="1"/>
          </p:cNvSpPr>
          <p:nvPr/>
        </p:nvSpPr>
        <p:spPr bwMode="auto">
          <a:xfrm>
            <a:off x="2159000" y="4894263"/>
            <a:ext cx="7586133" cy="0"/>
          </a:xfrm>
          <a:prstGeom prst="line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04456" name="Line 8"/>
          <p:cNvSpPr>
            <a:spLocks noChangeShapeType="1"/>
          </p:cNvSpPr>
          <p:nvPr/>
        </p:nvSpPr>
        <p:spPr bwMode="auto">
          <a:xfrm flipH="1">
            <a:off x="2159000" y="4246563"/>
            <a:ext cx="0" cy="647700"/>
          </a:xfrm>
          <a:prstGeom prst="line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04457" name="Line 9"/>
          <p:cNvSpPr>
            <a:spLocks noChangeShapeType="1"/>
          </p:cNvSpPr>
          <p:nvPr/>
        </p:nvSpPr>
        <p:spPr bwMode="auto">
          <a:xfrm flipH="1">
            <a:off x="6000751" y="4246564"/>
            <a:ext cx="0" cy="936625"/>
          </a:xfrm>
          <a:prstGeom prst="line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04458" name="Line 10"/>
          <p:cNvSpPr>
            <a:spLocks noChangeShapeType="1"/>
          </p:cNvSpPr>
          <p:nvPr/>
        </p:nvSpPr>
        <p:spPr bwMode="auto">
          <a:xfrm flipH="1">
            <a:off x="9745133" y="4246563"/>
            <a:ext cx="0" cy="647700"/>
          </a:xfrm>
          <a:prstGeom prst="line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04459" name="WordArt 11">
            <a:hlinkClick r:id="" action="ppaction://noaction"/>
          </p:cNvPr>
          <p:cNvSpPr>
            <a:spLocks noChangeArrowheads="1" noChangeShapeType="1" noTextEdit="1"/>
          </p:cNvSpPr>
          <p:nvPr/>
        </p:nvSpPr>
        <p:spPr bwMode="auto">
          <a:xfrm>
            <a:off x="1583267" y="2517776"/>
            <a:ext cx="1244600" cy="523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华文中宋"/>
              </a:rPr>
              <a:t>农业</a:t>
            </a:r>
          </a:p>
        </p:txBody>
      </p:sp>
      <p:sp>
        <p:nvSpPr>
          <p:cNvPr id="104460" name="WordArt 12">
            <a:hlinkClick r:id="" action="ppaction://noaction"/>
          </p:cNvPr>
          <p:cNvSpPr>
            <a:spLocks noChangeArrowheads="1" noChangeShapeType="1" noTextEdit="1"/>
          </p:cNvSpPr>
          <p:nvPr/>
        </p:nvSpPr>
        <p:spPr bwMode="auto">
          <a:xfrm>
            <a:off x="5232401" y="2517776"/>
            <a:ext cx="1631951" cy="523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华文中宋"/>
              </a:rPr>
              <a:t>手工业</a:t>
            </a:r>
          </a:p>
        </p:txBody>
      </p:sp>
      <p:sp>
        <p:nvSpPr>
          <p:cNvPr id="104461" name="WordArt 13">
            <a:hlinkClick r:id="" action="ppaction://noaction"/>
          </p:cNvPr>
          <p:cNvSpPr>
            <a:spLocks noChangeArrowheads="1" noChangeShapeType="1" noTextEdit="1"/>
          </p:cNvSpPr>
          <p:nvPr/>
        </p:nvSpPr>
        <p:spPr bwMode="auto">
          <a:xfrm>
            <a:off x="8303684" y="2517776"/>
            <a:ext cx="2978149" cy="523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华文中宋"/>
              </a:rPr>
              <a:t>资本主义工商业</a:t>
            </a:r>
          </a:p>
        </p:txBody>
      </p:sp>
      <p:sp>
        <p:nvSpPr>
          <p:cNvPr id="104462" name="Text Box 14"/>
          <p:cNvSpPr txBox="1">
            <a:spLocks noChangeArrowheads="1"/>
          </p:cNvSpPr>
          <p:nvPr/>
        </p:nvSpPr>
        <p:spPr bwMode="auto">
          <a:xfrm>
            <a:off x="814918" y="3370263"/>
            <a:ext cx="3003549" cy="646331"/>
          </a:xfrm>
          <a:prstGeom prst="rect">
            <a:avLst/>
          </a:prstGeom>
          <a:gradFill rotWithShape="1">
            <a:gsLst>
              <a:gs pos="0">
                <a:srgbClr val="800000">
                  <a:gamma/>
                  <a:shade val="46275"/>
                  <a:invGamma/>
                </a:srgbClr>
              </a:gs>
              <a:gs pos="50000">
                <a:srgbClr val="800000"/>
              </a:gs>
              <a:gs pos="100000">
                <a:srgbClr val="800000">
                  <a:gamma/>
                  <a:shade val="46275"/>
                  <a:invGamma/>
                </a:srgbClr>
              </a:gs>
            </a:gsLst>
            <a:lin ang="5400000" scaled="1"/>
          </a:gradFill>
          <a:ln w="9525" algn="ctr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 dirty="0">
                <a:solidFill>
                  <a:schemeClr val="bg1"/>
                </a:solidFill>
                <a:ea typeface="隶书" pitchFamily="1" charset="-122"/>
              </a:rPr>
              <a:t>农业合作社</a:t>
            </a:r>
          </a:p>
        </p:txBody>
      </p:sp>
      <p:sp>
        <p:nvSpPr>
          <p:cNvPr id="104463" name="Text Box 15"/>
          <p:cNvSpPr txBox="1">
            <a:spLocks noChangeArrowheads="1"/>
          </p:cNvSpPr>
          <p:nvPr/>
        </p:nvSpPr>
        <p:spPr bwMode="auto">
          <a:xfrm>
            <a:off x="4366684" y="3382963"/>
            <a:ext cx="3649133" cy="646331"/>
          </a:xfrm>
          <a:prstGeom prst="rect">
            <a:avLst/>
          </a:prstGeom>
          <a:gradFill rotWithShape="1">
            <a:gsLst>
              <a:gs pos="0">
                <a:srgbClr val="800000">
                  <a:gamma/>
                  <a:shade val="46275"/>
                  <a:invGamma/>
                </a:srgbClr>
              </a:gs>
              <a:gs pos="50000">
                <a:srgbClr val="800000"/>
              </a:gs>
              <a:gs pos="100000">
                <a:srgbClr val="800000">
                  <a:gamma/>
                  <a:shade val="46275"/>
                  <a:invGamma/>
                </a:srgbClr>
              </a:gs>
            </a:gsLst>
            <a:lin ang="5400000" scaled="1"/>
          </a:gradFill>
          <a:ln w="9525" algn="ctr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 dirty="0">
                <a:solidFill>
                  <a:schemeClr val="bg1"/>
                </a:solidFill>
                <a:ea typeface="隶书" pitchFamily="1" charset="-122"/>
              </a:rPr>
              <a:t>手工业合作社</a:t>
            </a:r>
          </a:p>
        </p:txBody>
      </p:sp>
      <p:sp>
        <p:nvSpPr>
          <p:cNvPr id="104464" name="Text Box 16"/>
          <p:cNvSpPr txBox="1">
            <a:spLocks noChangeArrowheads="1"/>
          </p:cNvSpPr>
          <p:nvPr/>
        </p:nvSpPr>
        <p:spPr bwMode="auto">
          <a:xfrm>
            <a:off x="8591551" y="3141664"/>
            <a:ext cx="2688167" cy="1200329"/>
          </a:xfrm>
          <a:prstGeom prst="rect">
            <a:avLst/>
          </a:prstGeom>
          <a:gradFill rotWithShape="1">
            <a:gsLst>
              <a:gs pos="0">
                <a:srgbClr val="800000">
                  <a:gamma/>
                  <a:shade val="46275"/>
                  <a:invGamma/>
                </a:srgbClr>
              </a:gs>
              <a:gs pos="50000">
                <a:srgbClr val="800000"/>
              </a:gs>
              <a:gs pos="100000">
                <a:srgbClr val="800000">
                  <a:gamma/>
                  <a:shade val="46275"/>
                  <a:invGamma/>
                </a:srgbClr>
              </a:gs>
            </a:gsLst>
            <a:lin ang="5400000" scaled="1"/>
          </a:gradFill>
          <a:ln w="9525" algn="ctr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 dirty="0">
                <a:solidFill>
                  <a:schemeClr val="bg1"/>
                </a:solidFill>
                <a:ea typeface="隶书" pitchFamily="1" charset="-122"/>
              </a:rPr>
              <a:t>公私合营 赎买政策</a:t>
            </a:r>
          </a:p>
        </p:txBody>
      </p:sp>
      <p:sp>
        <p:nvSpPr>
          <p:cNvPr id="104465" name="WordArt 17"/>
          <p:cNvSpPr>
            <a:spLocks noChangeArrowheads="1" noChangeShapeType="1" noTextEdit="1"/>
          </p:cNvSpPr>
          <p:nvPr/>
        </p:nvSpPr>
        <p:spPr bwMode="auto">
          <a:xfrm>
            <a:off x="2675965" y="5614989"/>
            <a:ext cx="6736976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 smtClean="0">
                <a:ln w="19050">
                  <a:solidFill>
                    <a:srgbClr val="99CCFF"/>
                  </a:solidFill>
                  <a:miter lim="800000"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隶书"/>
              </a:rPr>
              <a:t>1956</a:t>
            </a:r>
            <a:r>
              <a:rPr lang="zh-CN" altLang="en-US" sz="3600" kern="10" dirty="0" smtClean="0">
                <a:ln w="19050">
                  <a:solidFill>
                    <a:srgbClr val="99CCFF"/>
                  </a:solidFill>
                  <a:miter lim="800000"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隶书"/>
              </a:rPr>
              <a:t>年底，社</a:t>
            </a:r>
            <a:r>
              <a:rPr lang="zh-CN" altLang="en-US" sz="3600" kern="10" dirty="0">
                <a:ln w="19050">
                  <a:solidFill>
                    <a:srgbClr val="99CCFF"/>
                  </a:solidFill>
                  <a:miter lim="800000"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隶书"/>
              </a:rPr>
              <a:t>会主义制度确立</a:t>
            </a:r>
          </a:p>
        </p:txBody>
      </p:sp>
      <p:sp>
        <p:nvSpPr>
          <p:cNvPr id="104477" name="WordArt 29"/>
          <p:cNvSpPr>
            <a:spLocks noChangeArrowheads="1" noChangeShapeType="1" noTextEdit="1"/>
          </p:cNvSpPr>
          <p:nvPr/>
        </p:nvSpPr>
        <p:spPr bwMode="auto">
          <a:xfrm>
            <a:off x="334434" y="0"/>
            <a:ext cx="3263900" cy="13414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18699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/>
                <a:ea typeface="宋体"/>
              </a:rPr>
              <a:t>系统总结</a:t>
            </a:r>
          </a:p>
        </p:txBody>
      </p:sp>
    </p:spTree>
    <p:extLst>
      <p:ext uri="{BB962C8B-B14F-4D97-AF65-F5344CB8AC3E}">
        <p14:creationId xmlns:p14="http://schemas.microsoft.com/office/powerpoint/2010/main" val="21353746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04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500"/>
                                        <p:tgtEl>
                                          <p:spTgt spid="104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500"/>
                                        <p:tgtEl>
                                          <p:spTgt spid="104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4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4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4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04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9" grpId="0"/>
      <p:bldP spid="104460" grpId="0"/>
      <p:bldP spid="104461" grpId="0"/>
      <p:bldP spid="104462" grpId="0" animBg="1"/>
      <p:bldP spid="104463" grpId="0" animBg="1"/>
      <p:bldP spid="104464" grpId="0" animBg="1"/>
      <p:bldP spid="10446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0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24130" y="-5080"/>
            <a:ext cx="12229465" cy="683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3781" y="188258"/>
            <a:ext cx="5153212" cy="1143000"/>
          </a:xfrm>
          <a:noFill/>
        </p:spPr>
        <p:txBody>
          <a:bodyPr>
            <a:normAutofit/>
          </a:bodyPr>
          <a:lstStyle/>
          <a:p>
            <a:r>
              <a:rPr lang="zh-CN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三大改造指的是？</a:t>
            </a:r>
          </a:p>
        </p:txBody>
      </p:sp>
      <p:sp>
        <p:nvSpPr>
          <p:cNvPr id="6147" name="Oval 3"/>
          <p:cNvSpPr>
            <a:spLocks noChangeArrowheads="1"/>
          </p:cNvSpPr>
          <p:nvPr/>
        </p:nvSpPr>
        <p:spPr bwMode="auto">
          <a:xfrm>
            <a:off x="1963271" y="1331258"/>
            <a:ext cx="4401546" cy="1577043"/>
          </a:xfrm>
          <a:prstGeom prst="ellipse">
            <a:avLst/>
          </a:prstGeom>
          <a:solidFill>
            <a:srgbClr val="FF9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170" tIns="46990" rIns="90170" bIns="46990" anchor="ctr"/>
          <a:lstStyle/>
          <a:p>
            <a:pPr algn="ctr"/>
            <a:r>
              <a:rPr lang="zh-CN" altLang="en-US" sz="5400" b="1" dirty="0">
                <a:solidFill>
                  <a:schemeClr val="tx1"/>
                </a:solidFill>
                <a:latin typeface="Arial" pitchFamily="34" charset="0"/>
              </a:rPr>
              <a:t>农业</a:t>
            </a:r>
          </a:p>
        </p:txBody>
      </p:sp>
      <p:sp>
        <p:nvSpPr>
          <p:cNvPr id="6148" name="AutoShape 4"/>
          <p:cNvSpPr>
            <a:spLocks noChangeArrowheads="1"/>
          </p:cNvSpPr>
          <p:nvPr/>
        </p:nvSpPr>
        <p:spPr bwMode="auto">
          <a:xfrm>
            <a:off x="3576917" y="2756647"/>
            <a:ext cx="5587495" cy="2439152"/>
          </a:xfrm>
          <a:prstGeom prst="irregularSeal2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xtLst/>
        </p:spPr>
        <p:txBody>
          <a:bodyPr wrap="none" lIns="90170" tIns="46990" rIns="90170" bIns="46990" anchor="ctr"/>
          <a:lstStyle/>
          <a:p>
            <a:pPr algn="ctr"/>
            <a:r>
              <a:rPr lang="zh-CN" altLang="en-US" sz="5400" b="1" dirty="0">
                <a:latin typeface="Arial" pitchFamily="34" charset="0"/>
              </a:rPr>
              <a:t>手工业</a:t>
            </a:r>
          </a:p>
        </p:txBody>
      </p:sp>
      <p:sp>
        <p:nvSpPr>
          <p:cNvPr id="6149" name="AutoShape 5"/>
          <p:cNvSpPr>
            <a:spLocks noChangeArrowheads="1"/>
          </p:cNvSpPr>
          <p:nvPr/>
        </p:nvSpPr>
        <p:spPr bwMode="auto">
          <a:xfrm>
            <a:off x="6562164" y="537882"/>
            <a:ext cx="4814047" cy="2918020"/>
          </a:xfrm>
          <a:prstGeom prst="star16">
            <a:avLst>
              <a:gd name="adj" fmla="val 37500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xtLst/>
        </p:spPr>
        <p:txBody>
          <a:bodyPr wrap="none" lIns="90170" tIns="46990" rIns="90170" bIns="46990" anchor="ctr"/>
          <a:lstStyle/>
          <a:p>
            <a:pPr algn="ctr"/>
            <a:r>
              <a:rPr lang="zh-CN" altLang="en-US" sz="5400" b="1" dirty="0">
                <a:latin typeface="Arial" pitchFamily="34" charset="0"/>
              </a:rPr>
              <a:t>资本主义</a:t>
            </a:r>
          </a:p>
          <a:p>
            <a:pPr algn="ctr"/>
            <a:r>
              <a:rPr lang="zh-CN" altLang="en-US" sz="5400" b="1" dirty="0">
                <a:latin typeface="Arial" pitchFamily="34" charset="0"/>
              </a:rPr>
              <a:t>工商业</a:t>
            </a: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2124118" y="4981040"/>
            <a:ext cx="777716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b="1" kern="1200">
                <a:solidFill>
                  <a:srgbClr val="EA1639"/>
                </a:solidFill>
                <a:latin typeface="Times New Roman" pitchFamily="18" charset="0"/>
                <a:ea typeface="宋体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b="1" kern="1200">
                <a:solidFill>
                  <a:srgbClr val="EA1639"/>
                </a:solidFill>
                <a:latin typeface="Times New Roman" pitchFamily="18" charset="0"/>
                <a:ea typeface="宋体" pitchFamily="2" charset="-122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b="1" kern="1200">
                <a:solidFill>
                  <a:srgbClr val="EA1639"/>
                </a:solidFill>
                <a:latin typeface="Times New Roman" pitchFamily="18" charset="0"/>
                <a:ea typeface="宋体" pitchFamily="2" charset="-122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b="1" kern="1200">
                <a:solidFill>
                  <a:srgbClr val="EA1639"/>
                </a:solidFill>
                <a:latin typeface="Times New Roman" pitchFamily="18" charset="0"/>
                <a:ea typeface="宋体" pitchFamily="2" charset="-122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b="1" kern="1200">
                <a:solidFill>
                  <a:srgbClr val="EA1639"/>
                </a:solidFill>
                <a:latin typeface="Times New Roman" pitchFamily="18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rgbClr val="EA1639"/>
                </a:solidFill>
                <a:latin typeface="Times New Roman" pitchFamily="18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rgbClr val="EA1639"/>
                </a:solidFill>
                <a:latin typeface="Times New Roman" pitchFamily="18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rgbClr val="EA1639"/>
                </a:solidFill>
                <a:latin typeface="Times New Roman" pitchFamily="18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rgbClr val="EA1639"/>
                </a:solidFill>
                <a:latin typeface="Times New Roman" pitchFamily="18" charset="0"/>
                <a:ea typeface="宋体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dirty="0" smtClean="0">
                <a:solidFill>
                  <a:srgbClr val="000000"/>
                </a:solidFill>
              </a:rPr>
              <a:t>“改</a:t>
            </a:r>
            <a:r>
              <a:rPr lang="zh-CN" altLang="en-US" sz="4000" dirty="0">
                <a:solidFill>
                  <a:srgbClr val="000000"/>
                </a:solidFill>
              </a:rPr>
              <a:t>造</a:t>
            </a:r>
            <a:r>
              <a:rPr lang="zh-CN" altLang="en-US" sz="4000" dirty="0" smtClean="0">
                <a:solidFill>
                  <a:srgbClr val="000000"/>
                </a:solidFill>
                <a:latin typeface="宋体" pitchFamily="2" charset="-122"/>
              </a:rPr>
              <a:t>”：</a:t>
            </a:r>
            <a:r>
              <a:rPr lang="zh-CN" altLang="en-US" sz="4000" dirty="0" smtClean="0">
                <a:solidFill>
                  <a:srgbClr val="000000"/>
                </a:solidFill>
              </a:rPr>
              <a:t>指</a:t>
            </a:r>
            <a:r>
              <a:rPr lang="zh-CN" altLang="en-US" sz="4000" dirty="0">
                <a:solidFill>
                  <a:srgbClr val="FF0000"/>
                </a:solidFill>
              </a:rPr>
              <a:t>社会主义</a:t>
            </a:r>
            <a:r>
              <a:rPr lang="zh-CN" altLang="en-US" sz="4000" dirty="0">
                <a:solidFill>
                  <a:srgbClr val="000000"/>
                </a:solidFill>
              </a:rPr>
              <a:t>改造。</a:t>
            </a:r>
            <a:endParaRPr lang="en-US" sz="4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338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utoUpdateAnimBg="0"/>
      <p:bldP spid="6147" grpId="0" bldLvl="0" animBg="1" autoUpdateAnimBg="0"/>
      <p:bldP spid="6148" grpId="0" bldLvl="0" animBg="1" autoUpdateAnimBg="0"/>
      <p:bldP spid="6149" grpId="0" bldLvl="0" animBg="1" autoUpdateAnimBg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WordArt 2" descr="water"/>
          <p:cNvSpPr>
            <a:spLocks noChangeArrowheads="1" noChangeShapeType="1"/>
          </p:cNvSpPr>
          <p:nvPr/>
        </p:nvSpPr>
        <p:spPr bwMode="auto">
          <a:xfrm>
            <a:off x="3163294" y="2205319"/>
            <a:ext cx="5967258" cy="179144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4400" dirty="0">
                <a:ln w="9525" cmpd="sng">
                  <a:solidFill>
                    <a:srgbClr val="0066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107763" dir="13500000" sx="125000" sy="125000" rotWithShape="0">
                    <a:srgbClr val="C7DFD3">
                      <a:alpha val="76999"/>
                    </a:srgbClr>
                  </a:outerShdw>
                </a:effectLst>
                <a:latin typeface="宋体"/>
                <a:ea typeface="宋体"/>
              </a:rPr>
              <a:t>农</a:t>
            </a:r>
            <a:r>
              <a:rPr lang="zh-CN" altLang="en-US" sz="4400" dirty="0" smtClean="0">
                <a:ln w="9525" cmpd="sng">
                  <a:solidFill>
                    <a:srgbClr val="0066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107763" dir="13500000" sx="125000" sy="125000" rotWithShape="0">
                    <a:srgbClr val="C7DFD3">
                      <a:alpha val="76999"/>
                    </a:srgbClr>
                  </a:outerShdw>
                </a:effectLst>
                <a:latin typeface="宋体"/>
                <a:ea typeface="宋体"/>
              </a:rPr>
              <a:t>业、手工业</a:t>
            </a:r>
            <a:endParaRPr lang="zh-CN" altLang="en-US" sz="4400" dirty="0">
              <a:ln w="9525" cmpd="sng">
                <a:solidFill>
                  <a:srgbClr val="006600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tile tx="0" ty="0" sx="100000" sy="100000" flip="none" algn="tl"/>
              </a:blipFill>
              <a:effectLst>
                <a:outerShdw dist="107763" dir="13500000" sx="125000" sy="125000" rotWithShape="0">
                  <a:srgbClr val="C7DFD3">
                    <a:alpha val="76999"/>
                  </a:srgbClr>
                </a:outerShdw>
              </a:effectLst>
              <a:latin typeface="宋体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5717949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0" descr="p9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24" t="2760" r="3236" b="14557"/>
          <a:stretch>
            <a:fillRect/>
          </a:stretch>
        </p:blipFill>
        <p:spPr bwMode="auto">
          <a:xfrm>
            <a:off x="1" y="1"/>
            <a:ext cx="5975351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6096001" y="188914"/>
            <a:ext cx="4415367" cy="650875"/>
          </a:xfrm>
          <a:prstGeom prst="rect">
            <a:avLst/>
          </a:prstGeom>
          <a:solidFill>
            <a:srgbClr val="FFFF99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0" lang="zh-CN" altLang="en-US" sz="36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土 地 改 革</a:t>
            </a:r>
          </a:p>
        </p:txBody>
      </p:sp>
      <p:sp>
        <p:nvSpPr>
          <p:cNvPr id="31757" name="Text Box 13"/>
          <p:cNvSpPr txBox="1">
            <a:spLocks noChangeArrowheads="1"/>
          </p:cNvSpPr>
          <p:nvPr/>
        </p:nvSpPr>
        <p:spPr bwMode="auto">
          <a:xfrm>
            <a:off x="6191251" y="981075"/>
            <a:ext cx="4705349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8000"/>
                </a:solidFill>
                <a:ea typeface="黑体" pitchFamily="49" charset="-122"/>
              </a:rPr>
              <a:t>农民拥有土地</a:t>
            </a:r>
          </a:p>
        </p:txBody>
      </p:sp>
      <p:sp>
        <p:nvSpPr>
          <p:cNvPr id="31758" name="WordArt 14"/>
          <p:cNvSpPr>
            <a:spLocks noChangeArrowheads="1" noChangeShapeType="1" noTextEdit="1"/>
          </p:cNvSpPr>
          <p:nvPr/>
        </p:nvSpPr>
        <p:spPr bwMode="auto">
          <a:xfrm>
            <a:off x="9601200" y="908051"/>
            <a:ext cx="2590800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私有制！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719667" y="2781300"/>
            <a:ext cx="11137900" cy="3539430"/>
          </a:xfrm>
          <a:prstGeom prst="rect">
            <a:avLst/>
          </a:prstGeom>
          <a:solidFill>
            <a:srgbClr val="FFFF99"/>
          </a:solidFill>
          <a:ln w="28575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ea typeface="仿宋_GB2312" pitchFamily="49" charset="-122"/>
              </a:rPr>
              <a:t>        </a:t>
            </a:r>
            <a:r>
              <a:rPr lang="zh-CN" altLang="en-US" sz="3200" b="1" dirty="0">
                <a:ea typeface="仿宋_GB2312" pitchFamily="49" charset="-122"/>
              </a:rPr>
              <a:t>土地改革后，我国农业生产仍面临一系列的</a:t>
            </a:r>
            <a:r>
              <a:rPr lang="zh-CN" altLang="en-US" sz="3200" b="1" dirty="0">
                <a:solidFill>
                  <a:srgbClr val="FF0000"/>
                </a:solidFill>
                <a:ea typeface="仿宋_GB2312" pitchFamily="49" charset="-122"/>
              </a:rPr>
              <a:t>问题和困难</a:t>
            </a:r>
            <a:r>
              <a:rPr lang="zh-CN" altLang="en-US" sz="3200" b="1" dirty="0">
                <a:ea typeface="仿宋_GB2312" pitchFamily="49" charset="-122"/>
              </a:rPr>
              <a:t>：当时，</a:t>
            </a:r>
            <a:r>
              <a:rPr lang="zh-CN" altLang="en-US" sz="3200" b="1" dirty="0">
                <a:solidFill>
                  <a:srgbClr val="FF0000"/>
                </a:solidFill>
                <a:ea typeface="仿宋_GB2312" pitchFamily="49" charset="-122"/>
              </a:rPr>
              <a:t>个体农民</a:t>
            </a:r>
            <a:r>
              <a:rPr lang="zh-CN" altLang="en-US" sz="3200" b="1" dirty="0">
                <a:ea typeface="仿宋_GB2312" pitchFamily="49" charset="-122"/>
              </a:rPr>
              <a:t>平均每户</a:t>
            </a:r>
            <a:r>
              <a:rPr lang="zh-CN" altLang="en-US" sz="3200" b="1" dirty="0">
                <a:solidFill>
                  <a:srgbClr val="FF0000"/>
                </a:solidFill>
                <a:ea typeface="仿宋_GB2312" pitchFamily="49" charset="-122"/>
              </a:rPr>
              <a:t>只有十多亩</a:t>
            </a:r>
            <a:r>
              <a:rPr lang="zh-CN" altLang="en-US" sz="3200" b="1" dirty="0">
                <a:ea typeface="仿宋_GB2312" pitchFamily="49" charset="-122"/>
              </a:rPr>
              <a:t>耕地，贫雇农平均每户</a:t>
            </a:r>
            <a:r>
              <a:rPr lang="zh-CN" altLang="en-US" sz="3200" b="1" dirty="0">
                <a:solidFill>
                  <a:srgbClr val="FF0000"/>
                </a:solidFill>
                <a:ea typeface="仿宋_GB2312" pitchFamily="49" charset="-122"/>
              </a:rPr>
              <a:t>不足半头</a:t>
            </a:r>
            <a:r>
              <a:rPr lang="zh-CN" altLang="en-US" sz="3200" b="1" dirty="0">
                <a:ea typeface="仿宋_GB2312" pitchFamily="49" charset="-122"/>
              </a:rPr>
              <a:t>耕畜、半部犁，资金也很</a:t>
            </a:r>
            <a:r>
              <a:rPr lang="zh-CN" altLang="en-US" sz="3200" b="1" dirty="0">
                <a:solidFill>
                  <a:srgbClr val="FF0000"/>
                </a:solidFill>
                <a:ea typeface="仿宋_GB2312" pitchFamily="49" charset="-122"/>
              </a:rPr>
              <a:t>缺乏</a:t>
            </a:r>
            <a:r>
              <a:rPr lang="zh-CN" altLang="en-US" sz="3200" b="1" dirty="0">
                <a:ea typeface="仿宋_GB2312" pitchFamily="49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ea typeface="仿宋_GB2312" pitchFamily="49" charset="-122"/>
              </a:rPr>
              <a:t>根本无力</a:t>
            </a:r>
            <a:r>
              <a:rPr lang="zh-CN" altLang="en-US" sz="3200" b="1" dirty="0">
                <a:ea typeface="仿宋_GB2312" pitchFamily="49" charset="-122"/>
              </a:rPr>
              <a:t>抵御自然灾害。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ea typeface="仿宋_GB2312" pitchFamily="49" charset="-122"/>
              </a:rPr>
              <a:t>    </a:t>
            </a:r>
            <a:r>
              <a:rPr lang="zh-CN" altLang="en-US" sz="3200" b="1" dirty="0" smtClean="0">
                <a:ea typeface="仿宋_GB2312" pitchFamily="49" charset="-122"/>
              </a:rPr>
              <a:t> </a:t>
            </a:r>
            <a:r>
              <a:rPr lang="en-US" altLang="zh-CN" sz="3200" b="1" dirty="0">
                <a:ea typeface="仿宋_GB2312" pitchFamily="49" charset="-122"/>
              </a:rPr>
              <a:t>1</a:t>
            </a:r>
            <a:r>
              <a:rPr lang="zh-CN" altLang="en-US" sz="3200" b="1" dirty="0">
                <a:ea typeface="仿宋_GB2312" pitchFamily="49" charset="-122"/>
              </a:rPr>
              <a:t>、材料反映了什么？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ea typeface="仿宋_GB2312" pitchFamily="49" charset="-122"/>
              </a:rPr>
              <a:t>   </a:t>
            </a:r>
            <a:r>
              <a:rPr lang="zh-CN" altLang="en-US" sz="3200" b="1" dirty="0" smtClean="0">
                <a:ea typeface="仿宋_GB2312" pitchFamily="49" charset="-122"/>
              </a:rPr>
              <a:t>  </a:t>
            </a:r>
            <a:r>
              <a:rPr lang="en-US" altLang="zh-CN" sz="3200" b="1" dirty="0">
                <a:ea typeface="仿宋_GB2312" pitchFamily="49" charset="-122"/>
              </a:rPr>
              <a:t>2</a:t>
            </a:r>
            <a:r>
              <a:rPr lang="zh-CN" altLang="en-US" sz="3200" b="1" dirty="0">
                <a:ea typeface="仿宋_GB2312" pitchFamily="49" charset="-122"/>
              </a:rPr>
              <a:t>、应采取什么样的措施？</a:t>
            </a:r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5712885" y="4916489"/>
            <a:ext cx="4345515" cy="650875"/>
          </a:xfrm>
          <a:prstGeom prst="rect">
            <a:avLst/>
          </a:prstGeom>
          <a:solidFill>
            <a:srgbClr val="FFFF99"/>
          </a:solidFill>
          <a:ln w="9525" algn="ctr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0" lang="zh-CN" altLang="en-US" sz="3600" b="1" dirty="0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农业生产力落后</a:t>
            </a:r>
          </a:p>
        </p:txBody>
      </p:sp>
      <p:sp>
        <p:nvSpPr>
          <p:cNvPr id="31761" name="Text Box 17"/>
          <p:cNvSpPr txBox="1">
            <a:spLocks noChangeArrowheads="1"/>
          </p:cNvSpPr>
          <p:nvPr/>
        </p:nvSpPr>
        <p:spPr bwMode="auto">
          <a:xfrm>
            <a:off x="6120342" y="5642145"/>
            <a:ext cx="5681805" cy="650875"/>
          </a:xfrm>
          <a:prstGeom prst="rect">
            <a:avLst/>
          </a:prstGeom>
          <a:solidFill>
            <a:srgbClr val="FFFF99"/>
          </a:solidFill>
          <a:ln w="9525" algn="ctr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0" lang="zh-CN" altLang="en-US" sz="3600" b="1" dirty="0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农业生产合作化（集体化）</a:t>
            </a:r>
          </a:p>
        </p:txBody>
      </p:sp>
      <p:sp>
        <p:nvSpPr>
          <p:cNvPr id="2" name="椭圆 1"/>
          <p:cNvSpPr/>
          <p:nvPr/>
        </p:nvSpPr>
        <p:spPr>
          <a:xfrm>
            <a:off x="255494" y="839789"/>
            <a:ext cx="645459" cy="178238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19667" y="191294"/>
            <a:ext cx="4993218" cy="78978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061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6" grpId="0" animBg="1"/>
      <p:bldP spid="31757" grpId="0" autoUpdateAnimBg="0"/>
      <p:bldP spid="31758" grpId="0" animBg="1"/>
      <p:bldP spid="31749" grpId="0" animBg="1"/>
      <p:bldP spid="31750" grpId="0" animBg="1"/>
      <p:bldP spid="31761" grpId="0" animBg="1"/>
      <p:bldP spid="2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WordArt 2"/>
          <p:cNvSpPr>
            <a:spLocks noChangeArrowheads="1" noChangeShapeType="1"/>
          </p:cNvSpPr>
          <p:nvPr/>
        </p:nvSpPr>
        <p:spPr bwMode="auto">
          <a:xfrm>
            <a:off x="3407834" y="188914"/>
            <a:ext cx="5473700" cy="8651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>
                <a:gradFill rotWithShape="1"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75000"/>
                    </a:srgbClr>
                  </a:outerShdw>
                </a:effectLst>
                <a:latin typeface="隶书"/>
              </a:rPr>
              <a:t>俗语典故</a:t>
            </a:r>
          </a:p>
        </p:txBody>
      </p:sp>
      <p:grpSp>
        <p:nvGrpSpPr>
          <p:cNvPr id="16387" name="Group 3"/>
          <p:cNvGrpSpPr>
            <a:grpSpLocks/>
          </p:cNvGrpSpPr>
          <p:nvPr/>
        </p:nvGrpSpPr>
        <p:grpSpPr bwMode="auto">
          <a:xfrm>
            <a:off x="304801" y="1066801"/>
            <a:ext cx="5566833" cy="2447925"/>
            <a:chOff x="0" y="0"/>
            <a:chExt cx="2630" cy="1542"/>
          </a:xfrm>
        </p:grpSpPr>
        <p:sp>
          <p:nvSpPr>
            <p:cNvPr id="16388" name="AutoShape 4"/>
            <p:cNvSpPr>
              <a:spLocks noChangeArrowheads="1"/>
            </p:cNvSpPr>
            <p:nvPr/>
          </p:nvSpPr>
          <p:spPr bwMode="auto">
            <a:xfrm>
              <a:off x="0" y="0"/>
              <a:ext cx="2630" cy="1542"/>
            </a:xfrm>
            <a:prstGeom prst="irregularSeal2">
              <a:avLst/>
            </a:prstGeom>
            <a:solidFill>
              <a:srgbClr val="339966"/>
            </a:solidFill>
            <a:ln w="12700" cap="sq" cmpd="sng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zh-CN" altLang="en-US" sz="3200"/>
            </a:p>
          </p:txBody>
        </p:sp>
        <p:sp>
          <p:nvSpPr>
            <p:cNvPr id="16389" name="Text Box 5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" y="585"/>
              <a:ext cx="187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 b="1">
                  <a:solidFill>
                    <a:srgbClr val="EA1639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3200" b="1">
                  <a:solidFill>
                    <a:srgbClr val="EA1639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3200" b="1">
                  <a:solidFill>
                    <a:srgbClr val="EA1639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3200" b="1">
                  <a:solidFill>
                    <a:srgbClr val="EA1639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3200" b="1">
                  <a:solidFill>
                    <a:srgbClr val="EA1639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200" b="1">
                  <a:solidFill>
                    <a:srgbClr val="EA1639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200" b="1">
                  <a:solidFill>
                    <a:srgbClr val="EA1639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200" b="1">
                  <a:solidFill>
                    <a:srgbClr val="EA1639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200" b="1">
                  <a:solidFill>
                    <a:srgbClr val="EA1639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r>
                <a:rPr lang="zh-CN" altLang="en-US" sz="2800">
                  <a:solidFill>
                    <a:srgbClr val="FFFF00"/>
                  </a:solidFill>
                  <a:ea typeface="隶书" pitchFamily="49" charset="-122"/>
                </a:rPr>
                <a:t>一个巴掌拍不响</a:t>
              </a:r>
            </a:p>
          </p:txBody>
        </p:sp>
      </p:grpSp>
      <p:grpSp>
        <p:nvGrpSpPr>
          <p:cNvPr id="16390" name="Group 6"/>
          <p:cNvGrpSpPr>
            <a:grpSpLocks/>
          </p:cNvGrpSpPr>
          <p:nvPr/>
        </p:nvGrpSpPr>
        <p:grpSpPr bwMode="auto">
          <a:xfrm>
            <a:off x="6400801" y="1524000"/>
            <a:ext cx="4129617" cy="1295400"/>
            <a:chOff x="0" y="0"/>
            <a:chExt cx="1951" cy="816"/>
          </a:xfrm>
        </p:grpSpPr>
        <p:sp>
          <p:nvSpPr>
            <p:cNvPr id="16391" name="AutoShape 7"/>
            <p:cNvSpPr>
              <a:spLocks noChangeArrowheads="1"/>
            </p:cNvSpPr>
            <p:nvPr/>
          </p:nvSpPr>
          <p:spPr bwMode="auto">
            <a:xfrm>
              <a:off x="0" y="0"/>
              <a:ext cx="1951" cy="816"/>
            </a:xfrm>
            <a:prstGeom prst="cloudCallout">
              <a:avLst>
                <a:gd name="adj1" fmla="val 62403"/>
                <a:gd name="adj2" fmla="val 52449"/>
              </a:avLst>
            </a:prstGeom>
            <a:solidFill>
              <a:srgbClr val="FFCC00"/>
            </a:solidFill>
            <a:ln w="12700" cap="sq" cmpd="sng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Clr>
                  <a:srgbClr val="CCFF33"/>
                </a:buClr>
                <a:buSzPct val="70000"/>
                <a:buFont typeface="Wingdings" pitchFamily="2" charset="2"/>
                <a:buNone/>
              </a:pPr>
              <a:endParaRPr lang="zh-CN" altLang="en-US" sz="2800">
                <a:solidFill>
                  <a:schemeClr val="bg2"/>
                </a:solidFill>
              </a:endParaRPr>
            </a:p>
          </p:txBody>
        </p:sp>
        <p:sp>
          <p:nvSpPr>
            <p:cNvPr id="16392" name="Text Box 8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63" y="247"/>
              <a:ext cx="1110" cy="291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200" b="1">
                  <a:solidFill>
                    <a:srgbClr val="EA1639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3200" b="1">
                  <a:solidFill>
                    <a:srgbClr val="EA1639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3200" b="1">
                  <a:solidFill>
                    <a:srgbClr val="EA1639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3200" b="1">
                  <a:solidFill>
                    <a:srgbClr val="EA1639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3200" b="1">
                  <a:solidFill>
                    <a:srgbClr val="EA1639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200" b="1">
                  <a:solidFill>
                    <a:srgbClr val="EA1639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200" b="1">
                  <a:solidFill>
                    <a:srgbClr val="EA1639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200" b="1">
                  <a:solidFill>
                    <a:srgbClr val="EA1639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200" b="1">
                  <a:solidFill>
                    <a:srgbClr val="EA1639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  <a:buClr>
                  <a:srgbClr val="CCFF33"/>
                </a:buClr>
                <a:buSzPct val="70000"/>
                <a:buFont typeface="Wingdings" pitchFamily="2" charset="2"/>
                <a:buNone/>
              </a:pPr>
              <a:r>
                <a:rPr lang="zh-CN" altLang="en-US" sz="2400">
                  <a:ea typeface="隶书" pitchFamily="49" charset="-122"/>
                </a:rPr>
                <a:t>众人拾柴火焰高</a:t>
              </a:r>
            </a:p>
          </p:txBody>
        </p:sp>
      </p:grpSp>
      <p:grpSp>
        <p:nvGrpSpPr>
          <p:cNvPr id="16393" name="Group 9"/>
          <p:cNvGrpSpPr>
            <a:grpSpLocks/>
          </p:cNvGrpSpPr>
          <p:nvPr/>
        </p:nvGrpSpPr>
        <p:grpSpPr bwMode="auto">
          <a:xfrm>
            <a:off x="1805517" y="3505200"/>
            <a:ext cx="3071283" cy="3162300"/>
            <a:chOff x="0" y="0"/>
            <a:chExt cx="1451" cy="1992"/>
          </a:xfrm>
        </p:grpSpPr>
        <p:sp>
          <p:nvSpPr>
            <p:cNvPr id="16394" name="AutoShape 10"/>
            <p:cNvSpPr>
              <a:spLocks noChangeArrowheads="1"/>
            </p:cNvSpPr>
            <p:nvPr/>
          </p:nvSpPr>
          <p:spPr bwMode="auto">
            <a:xfrm>
              <a:off x="0" y="0"/>
              <a:ext cx="1451" cy="1992"/>
            </a:xfrm>
            <a:prstGeom prst="verticalScroll">
              <a:avLst>
                <a:gd name="adj" fmla="val 12500"/>
              </a:avLst>
            </a:prstGeom>
            <a:solidFill>
              <a:schemeClr val="accent1">
                <a:alpha val="59000"/>
              </a:schemeClr>
            </a:solidFill>
            <a:ln w="12700" cap="sq" cmpd="sng">
              <a:solidFill>
                <a:srgbClr val="8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zh-CN" altLang="en-US" sz="3200"/>
            </a:p>
          </p:txBody>
        </p:sp>
        <p:sp>
          <p:nvSpPr>
            <p:cNvPr id="16395" name="Text Box 11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04" y="144"/>
              <a:ext cx="494" cy="18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 sz="3200" b="1">
                  <a:solidFill>
                    <a:srgbClr val="EA1639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3200" b="1">
                  <a:solidFill>
                    <a:srgbClr val="EA1639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3200" b="1">
                  <a:solidFill>
                    <a:srgbClr val="EA1639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3200" b="1">
                  <a:solidFill>
                    <a:srgbClr val="EA1639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3200" b="1">
                  <a:solidFill>
                    <a:srgbClr val="EA1639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200" b="1">
                  <a:solidFill>
                    <a:srgbClr val="EA1639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200" b="1">
                  <a:solidFill>
                    <a:srgbClr val="EA1639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200" b="1">
                  <a:solidFill>
                    <a:srgbClr val="EA1639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3200" b="1">
                  <a:solidFill>
                    <a:srgbClr val="EA1639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r>
                <a:rPr lang="zh-CN" altLang="en-US" sz="2800">
                  <a:solidFill>
                    <a:srgbClr val="FF0000"/>
                  </a:solidFill>
                  <a:ea typeface="隶书" pitchFamily="49" charset="-122"/>
                </a:rPr>
                <a:t>一个篱笆三个桩，</a:t>
              </a:r>
            </a:p>
            <a:p>
              <a:r>
                <a:rPr lang="zh-CN" altLang="en-US" sz="2800">
                  <a:solidFill>
                    <a:srgbClr val="FF0000"/>
                  </a:solidFill>
                  <a:ea typeface="隶书" pitchFamily="49" charset="-122"/>
                </a:rPr>
                <a:t>一个好汉三个帮。</a:t>
              </a:r>
            </a:p>
          </p:txBody>
        </p:sp>
      </p:grpSp>
      <p:sp>
        <p:nvSpPr>
          <p:cNvPr id="16396" name="AutoShape 12"/>
          <p:cNvSpPr>
            <a:spLocks noChangeArrowheads="1"/>
          </p:cNvSpPr>
          <p:nvPr/>
        </p:nvSpPr>
        <p:spPr bwMode="auto">
          <a:xfrm>
            <a:off x="6400801" y="3151188"/>
            <a:ext cx="4991100" cy="3097212"/>
          </a:xfrm>
          <a:prstGeom prst="irregularSeal2">
            <a:avLst/>
          </a:prstGeom>
          <a:solidFill>
            <a:srgbClr val="993366"/>
          </a:solidFill>
          <a:ln w="12700" cap="sq" cmpd="sng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buClr>
                <a:srgbClr val="CCFF33"/>
              </a:buClr>
              <a:buSzPct val="70000"/>
              <a:buFont typeface="Wingdings" pitchFamily="2" charset="2"/>
              <a:buNone/>
            </a:pPr>
            <a:r>
              <a:rPr lang="zh-CN" altLang="en-US" sz="3200">
                <a:solidFill>
                  <a:srgbClr val="FFFF00"/>
                </a:solidFill>
                <a:ea typeface="隶书" pitchFamily="49" charset="-122"/>
              </a:rPr>
              <a:t>三个臭皮匠</a:t>
            </a:r>
          </a:p>
          <a:p>
            <a:pPr>
              <a:spcBef>
                <a:spcPct val="20000"/>
              </a:spcBef>
              <a:buClr>
                <a:srgbClr val="CCFF33"/>
              </a:buClr>
              <a:buSzPct val="70000"/>
              <a:buFont typeface="Wingdings" pitchFamily="2" charset="2"/>
              <a:buNone/>
            </a:pPr>
            <a:r>
              <a:rPr lang="zh-CN" altLang="en-US" sz="3200">
                <a:solidFill>
                  <a:srgbClr val="FFFF00"/>
                </a:solidFill>
                <a:ea typeface="隶书" pitchFamily="49" charset="-122"/>
              </a:rPr>
              <a:t>胜过诸葛亮</a:t>
            </a:r>
          </a:p>
        </p:txBody>
      </p:sp>
      <p:sp>
        <p:nvSpPr>
          <p:cNvPr id="16397" name="Oval 13"/>
          <p:cNvSpPr>
            <a:spLocks noChangeArrowheads="1"/>
          </p:cNvSpPr>
          <p:nvPr/>
        </p:nvSpPr>
        <p:spPr bwMode="auto">
          <a:xfrm>
            <a:off x="2743200" y="2438400"/>
            <a:ext cx="6604000" cy="1905000"/>
          </a:xfrm>
          <a:prstGeom prst="ellipse">
            <a:avLst/>
          </a:prstGeom>
          <a:solidFill>
            <a:srgbClr val="FFFF00"/>
          </a:solidFill>
          <a:ln w="9525" cmpd="sng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zh-CN" altLang="en-US" sz="4400">
                <a:solidFill>
                  <a:srgbClr val="FF0000"/>
                </a:solidFill>
                <a:ea typeface="华文琥珀" pitchFamily="2" charset="-122"/>
              </a:rPr>
              <a:t>团结就是力量</a:t>
            </a:r>
          </a:p>
        </p:txBody>
      </p:sp>
    </p:spTree>
    <p:extLst>
      <p:ext uri="{BB962C8B-B14F-4D97-AF65-F5344CB8AC3E}">
        <p14:creationId xmlns:p14="http://schemas.microsoft.com/office/powerpoint/2010/main" val="11736633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6" grpId="0" animBg="1" autoUpdateAnimBg="0"/>
      <p:bldP spid="16397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055"/>
          <p:cNvSpPr txBox="1">
            <a:spLocks noChangeArrowheads="1"/>
          </p:cNvSpPr>
          <p:nvPr/>
        </p:nvSpPr>
        <p:spPr bwMode="auto">
          <a:xfrm>
            <a:off x="8331200" y="1143001"/>
            <a:ext cx="2438400" cy="1017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6000">
              <a:ea typeface="华文新魏" pitchFamily="2" charset="-122"/>
            </a:endParaRPr>
          </a:p>
        </p:txBody>
      </p:sp>
      <p:sp>
        <p:nvSpPr>
          <p:cNvPr id="17411" name="Text Box 2064"/>
          <p:cNvSpPr txBox="1">
            <a:spLocks noChangeArrowheads="1"/>
          </p:cNvSpPr>
          <p:nvPr/>
        </p:nvSpPr>
        <p:spPr bwMode="auto">
          <a:xfrm>
            <a:off x="3693966" y="1773238"/>
            <a:ext cx="3352800" cy="771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ea typeface="华文新魏" pitchFamily="2" charset="-122"/>
              </a:rPr>
              <a:t>土地入股</a:t>
            </a:r>
            <a:endParaRPr lang="en-US" sz="4400" dirty="0">
              <a:solidFill>
                <a:srgbClr val="FF0000"/>
              </a:solidFill>
              <a:ea typeface="华文新魏" pitchFamily="2" charset="-122"/>
            </a:endParaRPr>
          </a:p>
        </p:txBody>
      </p:sp>
      <p:sp>
        <p:nvSpPr>
          <p:cNvPr id="17412" name="Text Box 2065"/>
          <p:cNvSpPr txBox="1">
            <a:spLocks noChangeArrowheads="1"/>
          </p:cNvSpPr>
          <p:nvPr/>
        </p:nvSpPr>
        <p:spPr bwMode="auto">
          <a:xfrm>
            <a:off x="3680114" y="2855815"/>
            <a:ext cx="4881995" cy="771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ea typeface="华文新魏" pitchFamily="2" charset="-122"/>
              </a:rPr>
              <a:t>牲畜农具折价入社</a:t>
            </a:r>
          </a:p>
        </p:txBody>
      </p:sp>
      <p:sp>
        <p:nvSpPr>
          <p:cNvPr id="17413" name="Text Box 2066"/>
          <p:cNvSpPr txBox="1">
            <a:spLocks noChangeArrowheads="1"/>
          </p:cNvSpPr>
          <p:nvPr/>
        </p:nvSpPr>
        <p:spPr bwMode="auto">
          <a:xfrm>
            <a:off x="3721676" y="3979715"/>
            <a:ext cx="3251200" cy="771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ea typeface="华文新魏" pitchFamily="2" charset="-122"/>
              </a:rPr>
              <a:t>统一经营</a:t>
            </a:r>
          </a:p>
        </p:txBody>
      </p:sp>
      <p:sp>
        <p:nvSpPr>
          <p:cNvPr id="17414" name="Text Box 2068"/>
          <p:cNvSpPr txBox="1">
            <a:spLocks noChangeArrowheads="1"/>
          </p:cNvSpPr>
          <p:nvPr/>
        </p:nvSpPr>
        <p:spPr bwMode="auto">
          <a:xfrm>
            <a:off x="3749386" y="5084763"/>
            <a:ext cx="3251200" cy="771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ea typeface="华文新魏" pitchFamily="2" charset="-122"/>
              </a:rPr>
              <a:t>统一分配</a:t>
            </a: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7141344" y="2276475"/>
            <a:ext cx="861774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4400">
              <a:solidFill>
                <a:schemeClr val="tx2"/>
              </a:solidFill>
            </a:endParaRP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9734260" y="1916114"/>
            <a:ext cx="861774" cy="424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dirty="0">
                <a:solidFill>
                  <a:srgbClr val="0000FF"/>
                </a:solidFill>
                <a:ea typeface="黑体" pitchFamily="49" charset="-122"/>
              </a:rPr>
              <a:t>农业生产合作社</a:t>
            </a:r>
          </a:p>
        </p:txBody>
      </p:sp>
      <p:graphicFrame>
        <p:nvGraphicFramePr>
          <p:cNvPr id="17418" name="Group 10"/>
          <p:cNvGraphicFramePr>
            <a:graphicFrameLocks noGrp="1"/>
          </p:cNvGraphicFramePr>
          <p:nvPr/>
        </p:nvGraphicFramePr>
        <p:xfrm>
          <a:off x="912285" y="765175"/>
          <a:ext cx="3263900" cy="829056"/>
        </p:xfrm>
        <a:graphic>
          <a:graphicData uri="http://schemas.openxmlformats.org/drawingml/2006/table">
            <a:tbl>
              <a:tblPr/>
              <a:tblGrid>
                <a:gridCol w="3263900"/>
              </a:tblGrid>
              <a:tr h="828675">
                <a:tc>
                  <a:txBody>
                    <a:bodyPr/>
                    <a:lstStyle/>
                    <a:p>
                      <a:pPr marL="0" marR="0" lvl="0" indent="0" algn="just" defTabSz="51435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5002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</a:rPr>
                        <a:t>拓展延伸</a:t>
                      </a: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424" name="Text Box 16"/>
          <p:cNvSpPr txBox="1">
            <a:spLocks noChangeArrowheads="1"/>
          </p:cNvSpPr>
          <p:nvPr/>
        </p:nvSpPr>
        <p:spPr bwMode="auto">
          <a:xfrm>
            <a:off x="1139105" y="1878107"/>
            <a:ext cx="1015663" cy="4186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rgbClr val="EA1639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5400" dirty="0" smtClean="0">
                <a:solidFill>
                  <a:srgbClr val="0000FF"/>
                </a:solidFill>
              </a:rPr>
              <a:t>农业改</a:t>
            </a:r>
            <a:r>
              <a:rPr lang="zh-CN" altLang="en-US" sz="5400" dirty="0">
                <a:solidFill>
                  <a:srgbClr val="0000FF"/>
                </a:solidFill>
              </a:rPr>
              <a:t>造方式</a:t>
            </a:r>
          </a:p>
        </p:txBody>
      </p:sp>
      <p:sp>
        <p:nvSpPr>
          <p:cNvPr id="12" name="笑脸 11"/>
          <p:cNvSpPr/>
          <p:nvPr/>
        </p:nvSpPr>
        <p:spPr>
          <a:xfrm>
            <a:off x="3411121" y="831273"/>
            <a:ext cx="676529" cy="618658"/>
          </a:xfrm>
          <a:prstGeom prst="smileyFace">
            <a:avLst/>
          </a:prstGeom>
          <a:solidFill>
            <a:srgbClr val="FFFF00"/>
          </a:solidFill>
          <a:ln>
            <a:solidFill>
              <a:srgbClr val="FB35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右大括号 1"/>
          <p:cNvSpPr/>
          <p:nvPr/>
        </p:nvSpPr>
        <p:spPr>
          <a:xfrm>
            <a:off x="8418467" y="1778670"/>
            <a:ext cx="717585" cy="4100946"/>
          </a:xfrm>
          <a:prstGeom prst="rightBrace">
            <a:avLst>
              <a:gd name="adj1" fmla="val 49560"/>
              <a:gd name="adj2" fmla="val 45081"/>
            </a:avLst>
          </a:prstGeom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02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autoUpdateAnimBg="0"/>
      <p:bldP spid="17412" grpId="0" autoUpdateAnimBg="0"/>
      <p:bldP spid="17413" grpId="0" autoUpdateAnimBg="0"/>
      <p:bldP spid="17414" grpId="0" autoUpdateAnimBg="0"/>
      <p:bldP spid="17416" grpId="0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6" name="Group 8"/>
          <p:cNvGrpSpPr>
            <a:grpSpLocks/>
          </p:cNvGrpSpPr>
          <p:nvPr/>
        </p:nvGrpSpPr>
        <p:grpSpPr bwMode="auto">
          <a:xfrm>
            <a:off x="-13446" y="53882"/>
            <a:ext cx="7200900" cy="6858000"/>
            <a:chOff x="748" y="119"/>
            <a:chExt cx="3221" cy="4086"/>
          </a:xfrm>
        </p:grpSpPr>
        <p:pic>
          <p:nvPicPr>
            <p:cNvPr id="16393" name="Picture 4" descr="0003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3" y="119"/>
              <a:ext cx="3128" cy="219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  <p:pic>
          <p:nvPicPr>
            <p:cNvPr id="16394" name="Picture 5" descr="未标题-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8" y="2387"/>
              <a:ext cx="3221" cy="1818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</p:grpSp>
      <p:sp>
        <p:nvSpPr>
          <p:cNvPr id="43015" name="Text Box 7"/>
          <p:cNvSpPr txBox="1">
            <a:spLocks noChangeArrowheads="1"/>
          </p:cNvSpPr>
          <p:nvPr/>
        </p:nvSpPr>
        <p:spPr bwMode="auto">
          <a:xfrm>
            <a:off x="218243" y="1484313"/>
            <a:ext cx="677108" cy="3529012"/>
          </a:xfrm>
          <a:prstGeom prst="rect">
            <a:avLst/>
          </a:prstGeom>
          <a:solidFill>
            <a:srgbClr val="FFFF99"/>
          </a:solidFill>
          <a:ln w="9525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农业生产合作社</a:t>
            </a:r>
          </a:p>
        </p:txBody>
      </p:sp>
      <p:sp>
        <p:nvSpPr>
          <p:cNvPr id="43035" name="Text Box 27"/>
          <p:cNvSpPr txBox="1">
            <a:spLocks noChangeArrowheads="1"/>
          </p:cNvSpPr>
          <p:nvPr/>
        </p:nvSpPr>
        <p:spPr bwMode="auto">
          <a:xfrm>
            <a:off x="7187453" y="3500438"/>
            <a:ext cx="5004547" cy="1477328"/>
          </a:xfrm>
          <a:prstGeom prst="rect">
            <a:avLst/>
          </a:prstGeom>
          <a:solidFill>
            <a:srgbClr val="FFFF99"/>
          </a:solidFill>
          <a:ln w="9525" algn="ctr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3600" b="1" dirty="0" smtClean="0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    由</a:t>
            </a:r>
            <a:r>
              <a:rPr kumimoji="0" lang="zh-CN" altLang="en-US" sz="3600" b="1" dirty="0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农民土地</a:t>
            </a:r>
            <a:r>
              <a:rPr kumimoji="0" lang="zh-CN" altLang="en-US" sz="3600" b="1" dirty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私有制</a:t>
            </a:r>
          </a:p>
          <a:p>
            <a:pPr eaLnBrk="1" hangingPunct="1">
              <a:spcBef>
                <a:spcPct val="50000"/>
              </a:spcBef>
            </a:pPr>
            <a:r>
              <a:rPr kumimoji="0" lang="zh-CN" altLang="en-US" sz="3600" b="1" dirty="0" smtClean="0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    到</a:t>
            </a:r>
            <a:r>
              <a:rPr kumimoji="0" lang="zh-CN" altLang="en-US" sz="3600" b="1" dirty="0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社会主义</a:t>
            </a:r>
            <a:r>
              <a:rPr kumimoji="0" lang="zh-CN" altLang="en-US" sz="3600" b="1" dirty="0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公有制</a:t>
            </a:r>
            <a:endParaRPr kumimoji="0" lang="zh-CN" altLang="en-US" sz="3600" b="1" dirty="0">
              <a:solidFill>
                <a:srgbClr val="FF3300"/>
              </a:solidFill>
              <a:latin typeface="Arial" pitchFamily="34" charset="0"/>
              <a:ea typeface="黑体" pitchFamily="49" charset="-122"/>
            </a:endParaRPr>
          </a:p>
        </p:txBody>
      </p:sp>
      <p:sp>
        <p:nvSpPr>
          <p:cNvPr id="43044" name="Oval 36"/>
          <p:cNvSpPr>
            <a:spLocks noChangeArrowheads="1"/>
          </p:cNvSpPr>
          <p:nvPr/>
        </p:nvSpPr>
        <p:spPr bwMode="auto">
          <a:xfrm>
            <a:off x="1295400" y="1"/>
            <a:ext cx="1439333" cy="981075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807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5" grpId="0" animBg="1"/>
      <p:bldP spid="43035" grpId="0" animBg="1"/>
      <p:bldP spid="4304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493" name="Picture 5" descr="未标题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941" y="245272"/>
            <a:ext cx="5827059" cy="3414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" name="Picture 7" descr="未标题-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3565" y="298456"/>
            <a:ext cx="5593975" cy="33609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1494" name="Text Box 6"/>
          <p:cNvSpPr txBox="1">
            <a:spLocks noChangeArrowheads="1"/>
          </p:cNvSpPr>
          <p:nvPr/>
        </p:nvSpPr>
        <p:spPr bwMode="auto">
          <a:xfrm>
            <a:off x="268940" y="4179608"/>
            <a:ext cx="6064625" cy="1569660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  <a:prstDash val="dashDot"/>
          </a:ln>
          <a:ex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1955</a:t>
            </a:r>
            <a:r>
              <a:rPr lang="zh-CN" altLang="en-US" dirty="0"/>
              <a:t>年全国掀起农业合作化的高潮，到</a:t>
            </a:r>
            <a:r>
              <a:rPr lang="en-US" altLang="zh-CN" dirty="0"/>
              <a:t>1956</a:t>
            </a:r>
            <a:r>
              <a:rPr lang="zh-CN" altLang="en-US" dirty="0"/>
              <a:t>年全国绝大多数农户加入了农业生产合作社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6736976" y="4287184"/>
            <a:ext cx="5190564" cy="1077218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  <a:prstDash val="dashDot"/>
          </a:ln>
          <a:ex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农业实现合作化后，农民代表向党中央和毛主席报喜</a:t>
            </a:r>
          </a:p>
        </p:txBody>
      </p:sp>
    </p:spTree>
    <p:extLst>
      <p:ext uri="{BB962C8B-B14F-4D97-AF65-F5344CB8AC3E}">
        <p14:creationId xmlns:p14="http://schemas.microsoft.com/office/powerpoint/2010/main" val="427966884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91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191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494" grpId="0" animBg="1"/>
      <p:bldP spid="7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1802</TotalTime>
  <Words>1562</Words>
  <Application>Microsoft Office PowerPoint</Application>
  <PresentationFormat>自定义</PresentationFormat>
  <Paragraphs>163</Paragraphs>
  <Slides>26</Slides>
  <Notes>25</Notes>
  <HiddenSlides>1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</vt:lpstr>
      <vt:lpstr>PowerPoint 演示文稿</vt:lpstr>
      <vt:lpstr>PowerPoint 演示文稿</vt:lpstr>
      <vt:lpstr>三大改造指的是？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zhangxiaomin</dc:creator>
  <cp:lastModifiedBy>Administrator</cp:lastModifiedBy>
  <cp:revision>56</cp:revision>
  <dcterms:created xsi:type="dcterms:W3CDTF">2017-06-05T01:52:00Z</dcterms:created>
  <dcterms:modified xsi:type="dcterms:W3CDTF">2017-07-30T09:05:37Z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2052-10.1.0.6391</vt:lpwstr>
  </property>
</Properties>
</file>